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24384000" cy="13716000"/>
  <p:notesSz cx="6858000" cy="9144000"/>
  <p:embeddedFontLst>
    <p:embeddedFont>
      <p:font typeface="Gmarket Sans Medium"/>
      <p:regular r:id="rId39"/>
    </p:embeddedFont>
    <p:embeddedFont>
      <p:font typeface="Pretendard Regular"/>
      <p:regular r:id="rId40"/>
    </p:embeddedFont>
    <p:embeddedFont>
      <p:font typeface="Pretendard Light"/>
      <p:regular r:id="rId41"/>
    </p:embeddedFont>
    <p:embeddedFont>
      <p:font typeface="Pretendard Black"/>
      <p:bold r:id="rId42"/>
    </p:embeddedFont>
    <p:embeddedFont>
      <p:font typeface="Gmarket Sans Light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1.fntdata" Type="http://schemas.openxmlformats.org/officeDocument/2006/relationships/font"/><Relationship Id="rId4" Target="theme/theme1.xml" Type="http://schemas.openxmlformats.org/officeDocument/2006/relationships/theme"/><Relationship Id="rId40" Target="fonts/font2.fntdata" Type="http://schemas.openxmlformats.org/officeDocument/2006/relationships/font"/><Relationship Id="rId41" Target="fonts/font3.fntdata" Type="http://schemas.openxmlformats.org/officeDocument/2006/relationships/font"/><Relationship Id="rId42" Target="fonts/font4.fntdata" Type="http://schemas.openxmlformats.org/officeDocument/2006/relationships/font"/><Relationship Id="rId43" Target="fonts/font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40.png" Type="http://schemas.openxmlformats.org/officeDocument/2006/relationships/image"/><Relationship Id="rId12" Target="../media/image61.png" Type="http://schemas.openxmlformats.org/officeDocument/2006/relationships/image"/><Relationship Id="rId13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40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png" Type="http://schemas.openxmlformats.org/officeDocument/2006/relationships/image"/><Relationship Id="rId19" Target="../media/image70.png" Type="http://schemas.openxmlformats.org/officeDocument/2006/relationships/image"/><Relationship Id="rId2" Target="../media/image1.png" Type="http://schemas.openxmlformats.org/officeDocument/2006/relationships/image"/><Relationship Id="rId20" Target="../media/image71.png" Type="http://schemas.openxmlformats.org/officeDocument/2006/relationships/image"/><Relationship Id="rId21" Target="../media/image7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14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7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38.png" Type="http://schemas.openxmlformats.org/officeDocument/2006/relationships/image"/><Relationship Id="rId12" Target="../media/image93.png" Type="http://schemas.openxmlformats.org/officeDocument/2006/relationships/image"/><Relationship Id="rId13" Target="../media/image94.png" Type="http://schemas.openxmlformats.org/officeDocument/2006/relationships/image"/><Relationship Id="rId14" Target="../media/image40.png" Type="http://schemas.openxmlformats.org/officeDocument/2006/relationships/image"/><Relationship Id="rId15" Target="../media/image95.png" Type="http://schemas.openxmlformats.org/officeDocument/2006/relationships/image"/><Relationship Id="rId16" Target="../media/image96.png" Type="http://schemas.openxmlformats.org/officeDocument/2006/relationships/image"/><Relationship Id="rId17" Target="../media/image97.png" Type="http://schemas.openxmlformats.org/officeDocument/2006/relationships/image"/><Relationship Id="rId18" Target="../media/image9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13" Target="../media/image10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Relationship Id="rId8" Target="../media/image109.pn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25.png" Type="http://schemas.openxmlformats.org/officeDocument/2006/relationships/image"/><Relationship Id="rId12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0000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67800" y="3467100"/>
            <a:ext cx="6248400" cy="1003300"/>
          </a:xfrm>
          <a:prstGeom prst="rect">
            <a:avLst/>
          </a:prstGeom>
          <a:effectLst>
            <a:outerShdw dir="2700000" dist="77260" blurRad="20088">
              <a:srgbClr val="000000">
                <a:alpha val="3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854700" y="9791700"/>
            <a:ext cx="12674600" cy="2082800"/>
          </a:xfrm>
          <a:prstGeom prst="rect">
            <a:avLst/>
          </a:prstGeom>
        </p:spPr>
        <p:txBody>
          <a:bodyPr anchor="ctr" rtlCol="false" lIns="0" tIns="15446" rIns="0" bIns="15446"/>
          <a:lstStyle/>
          <a:p>
            <a:pPr algn="ctr" lvl="0">
              <a:lnSpc>
                <a:spcPct val="107899"/>
              </a:lnSpc>
            </a:pPr>
            <a:r>
              <a:rPr lang="ko-KR" sz="2432" b="false" i="false" u="none" strike="noStrike" spc="49">
                <a:solidFill>
                  <a:srgbClr val="000000"/>
                </a:solidFill>
                <a:ea typeface="Pretendard Regular"/>
              </a:rPr>
              <a:t>김소진</a:t>
            </a:r>
            <a:r>
              <a:rPr lang="en-US" sz="2432" b="false" i="false" u="none" strike="noStrike" spc="49">
                <a:solidFill>
                  <a:srgbClr val="000000"/>
                </a:solidFill>
                <a:latin typeface="Pretendard Regular"/>
              </a:rPr>
              <a:t> 2021123106</a:t>
            </a:r>
          </a:p>
          <a:p>
            <a:pPr algn="ctr" lvl="0">
              <a:lnSpc>
                <a:spcPct val="107899"/>
              </a:lnSpc>
            </a:pPr>
            <a:r>
              <a:rPr lang="ko-KR" sz="2432" b="false" i="false" u="none" strike="noStrike" spc="49">
                <a:solidFill>
                  <a:srgbClr val="000000"/>
                </a:solidFill>
                <a:ea typeface="Pretendard Regular"/>
              </a:rPr>
              <a:t>김은재</a:t>
            </a:r>
            <a:r>
              <a:rPr lang="en-US" sz="2432" b="false" i="false" u="none" strike="noStrike" spc="49">
                <a:solidFill>
                  <a:srgbClr val="000000"/>
                </a:solidFill>
                <a:latin typeface="Pretendard Regular"/>
              </a:rPr>
              <a:t> 2024123017</a:t>
            </a:r>
          </a:p>
          <a:p>
            <a:pPr algn="ctr" lvl="0">
              <a:lnSpc>
                <a:spcPct val="107899"/>
              </a:lnSpc>
            </a:pPr>
            <a:r>
              <a:rPr lang="ko-KR" sz="2432" b="false" i="false" u="none" strike="noStrike" spc="49">
                <a:solidFill>
                  <a:srgbClr val="000000"/>
                </a:solidFill>
                <a:ea typeface="Pretendard Regular"/>
              </a:rPr>
              <a:t>박예린</a:t>
            </a:r>
            <a:r>
              <a:rPr lang="en-US" sz="2432" b="false" i="false" u="none" strike="noStrike" spc="49">
                <a:solidFill>
                  <a:srgbClr val="000000"/>
                </a:solidFill>
                <a:latin typeface="Pretendard Regular"/>
              </a:rPr>
              <a:t> 2024123031</a:t>
            </a:r>
          </a:p>
          <a:p>
            <a:pPr algn="ctr" lvl="0">
              <a:lnSpc>
                <a:spcPct val="107899"/>
              </a:lnSpc>
            </a:pPr>
            <a:r>
              <a:rPr lang="ko-KR" sz="2432" b="false" i="false" u="none" strike="noStrike" spc="49">
                <a:solidFill>
                  <a:srgbClr val="000000"/>
                </a:solidFill>
                <a:ea typeface="Pretendard Regular"/>
              </a:rPr>
              <a:t>손홍락</a:t>
            </a:r>
            <a:r>
              <a:rPr lang="en-US" sz="2432" b="false" i="false" u="none" strike="noStrike" spc="49">
                <a:solidFill>
                  <a:srgbClr val="000000"/>
                </a:solidFill>
                <a:latin typeface="Pretendard Regular"/>
              </a:rPr>
              <a:t> 2017123046</a:t>
            </a:r>
          </a:p>
          <a:p>
            <a:pPr algn="ctr" lvl="0">
              <a:lnSpc>
                <a:spcPct val="107899"/>
              </a:lnSpc>
            </a:pPr>
            <a:r>
              <a:rPr lang="ko-KR" sz="2432" b="false" i="false" u="none" strike="noStrike" spc="49">
                <a:solidFill>
                  <a:srgbClr val="000000"/>
                </a:solidFill>
                <a:ea typeface="Pretendard Regular"/>
              </a:rPr>
              <a:t>진유현</a:t>
            </a:r>
            <a:r>
              <a:rPr lang="en-US" sz="2432" b="false" i="false" u="none" strike="noStrike" spc="49">
                <a:solidFill>
                  <a:srgbClr val="000000"/>
                </a:solidFill>
                <a:latin typeface="Pretendard Regular"/>
              </a:rPr>
              <a:t> 2023123078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49800" y="4622800"/>
            <a:ext cx="14909800" cy="5041900"/>
          </a:xfrm>
          <a:prstGeom prst="rect">
            <a:avLst/>
          </a:prstGeom>
        </p:spPr>
        <p:txBody>
          <a:bodyPr anchor="t" rtlCol="false" lIns="0" tIns="183299" rIns="0" bIns="0"/>
          <a:lstStyle/>
          <a:p>
            <a:pPr algn="ctr" lvl="0">
              <a:lnSpc>
                <a:spcPct val="99600"/>
              </a:lnSpc>
            </a:pPr>
            <a:r>
              <a:rPr lang="ko-KR" sz="14433" b="false" i="false" u="none" strike="noStrike" spc="-433">
                <a:solidFill>
                  <a:srgbClr val="9E9E9E"/>
                </a:solidFill>
                <a:ea typeface="Gmarket Sans Medium"/>
              </a:rPr>
              <a:t>야구</a:t>
            </a:r>
            <a:r>
              <a:rPr lang="en-US" sz="14433" b="false" i="false" u="none" strike="noStrike" spc="-433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4433" b="false" i="false" u="none" strike="noStrike" spc="-433">
                <a:solidFill>
                  <a:srgbClr val="9E9E9E"/>
                </a:solidFill>
                <a:ea typeface="Gmarket Sans Medium"/>
              </a:rPr>
              <a:t>승리</a:t>
            </a:r>
            <a:r>
              <a:rPr lang="en-US" sz="14433" b="false" i="false" u="none" strike="noStrike" spc="-433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4433" b="false" i="false" u="none" strike="noStrike" spc="-433">
                <a:solidFill>
                  <a:srgbClr val="9E9E9E"/>
                </a:solidFill>
                <a:ea typeface="Gmarket Sans Medium"/>
              </a:rPr>
              <a:t>예측</a:t>
            </a:r>
          </a:p>
          <a:p>
            <a:pPr algn="ctr" lvl="0">
              <a:lnSpc>
                <a:spcPct val="99600"/>
              </a:lnSpc>
            </a:pPr>
            <a:r>
              <a:rPr lang="ko-KR" sz="14433" b="false" i="false" u="none" strike="noStrike" spc="-433">
                <a:solidFill>
                  <a:srgbClr val="9E9E9E"/>
                </a:solidFill>
                <a:ea typeface="Gmarket Sans Medium"/>
              </a:rPr>
              <a:t>모형</a:t>
            </a:r>
            <a:r>
              <a:rPr lang="en-US" sz="14433" b="false" i="false" u="none" strike="noStrike" spc="-433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4433" b="false" i="false" u="none" strike="noStrike" spc="-433">
                <a:solidFill>
                  <a:srgbClr val="9E9E9E"/>
                </a:solidFill>
                <a:ea typeface="Gmarket Sans Medium"/>
              </a:rPr>
              <a:t>모델링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2600" y="3733800"/>
            <a:ext cx="5626100" cy="546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통계분석응용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 11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990600"/>
            <a:ext cx="21297900" cy="18542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1900" y="2844800"/>
            <a:ext cx="21920200" cy="417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72600" y="2578100"/>
            <a:ext cx="1498600" cy="1397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31900" y="8064500"/>
            <a:ext cx="23152100" cy="3975100"/>
          </a:xfrm>
          <a:prstGeom prst="rect">
            <a:avLst/>
          </a:prstGeom>
        </p:spPr>
        <p:txBody>
          <a:bodyPr anchor="t" rtlCol="false" lIns="0" tIns="79586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w(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승리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상관관계가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높은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변수들을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조사함</a:t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이후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제작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, MLB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시즌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총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경기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(162)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82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이상이면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승리로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간주함</a:t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즉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, w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82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이상이면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승리한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팀으로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분류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844800"/>
            <a:ext cx="65151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" y="3581400"/>
            <a:ext cx="6985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" y="6146800"/>
            <a:ext cx="6985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2300" y="8864600"/>
            <a:ext cx="6985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55000" y="3390900"/>
            <a:ext cx="7366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55000" y="6007100"/>
            <a:ext cx="736600" cy="73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55000" y="8864600"/>
            <a:ext cx="736600" cy="73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58300" y="2768600"/>
            <a:ext cx="6819900" cy="2159000"/>
          </a:xfrm>
          <a:prstGeom prst="rect">
            <a:avLst/>
          </a:prstGeom>
          <a:effectLst>
            <a:outerShdw dir="2700000" dist="33251" blurRad="10807">
              <a:srgbClr val="000000">
                <a:alpha val="1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283700" y="5295900"/>
            <a:ext cx="6845300" cy="2159000"/>
          </a:xfrm>
          <a:prstGeom prst="rect">
            <a:avLst/>
          </a:prstGeom>
          <a:effectLst>
            <a:outerShdw dir="2700000" dist="33251" blurRad="10807">
              <a:srgbClr val="000000">
                <a:alpha val="15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56700" y="8115300"/>
            <a:ext cx="13233400" cy="2781300"/>
          </a:xfrm>
          <a:prstGeom prst="rect">
            <a:avLst/>
          </a:prstGeom>
          <a:effectLst>
            <a:outerShdw dir="2700000" dist="42706" blurRad="13880">
              <a:srgbClr val="000000">
                <a:alpha val="15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2603500" y="3200400"/>
            <a:ext cx="4025900" cy="1460500"/>
          </a:xfrm>
          <a:prstGeom prst="rect">
            <a:avLst/>
          </a:prstGeom>
        </p:spPr>
        <p:txBody>
          <a:bodyPr anchor="ctr" rtlCol="false" lIns="0" tIns="34698" rIns="0" bIns="34698"/>
          <a:lstStyle/>
          <a:p>
            <a:pPr algn="ctr" lvl="0">
              <a:lnSpc>
                <a:spcPct val="99600"/>
              </a:lnSpc>
            </a:pP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단계</a:t>
            </a:r>
          </a:p>
          <a:p>
            <a:pPr algn="ctr" lvl="0">
              <a:lnSpc>
                <a:spcPct val="99600"/>
              </a:lnSpc>
            </a:pP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지표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원인과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구분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5000" y="37211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5000" y="62865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5000" y="90043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66300" y="2844800"/>
            <a:ext cx="5943600" cy="2590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모델이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너무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예측하는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것을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방지하기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결과와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매우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상관관계를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가진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변수들을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제거함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en" sz="30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91700" y="5803900"/>
            <a:ext cx="6159500" cy="1155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다중공선성은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독립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변수들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사이에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상관관계가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존재할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발생하는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통계적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53" b="false" i="false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853" b="false" i="false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50500" y="8509000"/>
            <a:ext cx="10972800" cy="199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다중공선성을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검토하는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지표인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"VIF (Variance Inflation Factor)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일반적으로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VIF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값이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10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이상이면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심각한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다중공선성이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있다고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판단하며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최종적으로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VIF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5.0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미만인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비교적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안정적인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6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개를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33" b="false" i="false" u="none" strike="noStrike">
                <a:solidFill>
                  <a:srgbClr val="000000"/>
                </a:solidFill>
                <a:ea typeface="Pretendard Light"/>
              </a:rPr>
              <a:t>선정함</a:t>
            </a:r>
            <a:r>
              <a:rPr lang="en-US" sz="3133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44900" y="3403600"/>
            <a:ext cx="736600" cy="736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500600" y="2679700"/>
            <a:ext cx="6578600" cy="2159000"/>
          </a:xfrm>
          <a:prstGeom prst="rect">
            <a:avLst/>
          </a:prstGeom>
          <a:effectLst>
            <a:outerShdw dir="2700000" dist="33251" blurRad="10807">
              <a:srgbClr val="000000">
                <a:alpha val="15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7818100" y="3048000"/>
            <a:ext cx="6464300" cy="1612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Rd(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점수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차이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)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0.9387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Pitch_wins(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투수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)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같은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말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 L(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패배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)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승리와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같은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말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87500" y="5435600"/>
            <a:ext cx="6515100" cy="2159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2603500" y="5791200"/>
            <a:ext cx="4025900" cy="1447800"/>
          </a:xfrm>
          <a:prstGeom prst="rect">
            <a:avLst/>
          </a:prstGeom>
        </p:spPr>
        <p:txBody>
          <a:bodyPr anchor="ctr" rtlCol="false" lIns="0" tIns="34698" rIns="0" bIns="34698"/>
          <a:lstStyle/>
          <a:p>
            <a:pPr algn="ctr" lvl="0">
              <a:lnSpc>
                <a:spcPct val="99600"/>
              </a:lnSpc>
            </a:pP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2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단계</a:t>
            </a:r>
            <a:b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</a:b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다중공선성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
(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중복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방지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529300" y="1739900"/>
            <a:ext cx="4076700" cy="977900"/>
          </a:xfrm>
          <a:prstGeom prst="rect">
            <a:avLst/>
          </a:prstGeom>
        </p:spPr>
        <p:txBody>
          <a:bodyPr anchor="ctr" rtlCol="false" lIns="0" tIns="55018" rIns="0" bIns="55018"/>
          <a:lstStyle/>
          <a:p>
            <a:pPr algn="ctr" lvl="0">
              <a:lnSpc>
                <a:spcPct val="99600"/>
              </a:lnSpc>
            </a:pPr>
            <a:r>
              <a:rPr lang="ko-KR" sz="4332" b="false" i="false" u="none" strike="noStrike" spc="-13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4332" b="false" i="false" u="none" strike="noStrike" spc="-130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44900" y="5791200"/>
            <a:ext cx="736600" cy="736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322800" y="5181600"/>
            <a:ext cx="6845300" cy="2159000"/>
          </a:xfrm>
          <a:prstGeom prst="rect">
            <a:avLst/>
          </a:prstGeom>
          <a:effectLst>
            <a:outerShdw dir="2700000" dist="33251" blurRad="10807">
              <a:srgbClr val="000000">
                <a:alpha val="15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17970500" y="5295900"/>
            <a:ext cx="6197600" cy="2171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Ops(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출루율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+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) : slg(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포함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49400"/>
              </a:lnSpc>
            </a:pP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R(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득점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) :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타격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지표의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결과적인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'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49400"/>
              </a:lnSpc>
            </a:pP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Avg_era(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평균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자책점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) : pitch_so,pitch_bb</a:t>
            </a:r>
          </a:p>
          <a:p>
            <a:pPr algn="l" lvl="0">
              <a:lnSpc>
                <a:spcPct val="149400"/>
              </a:lnSpc>
            </a:pP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                                       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Light"/>
              </a:rPr>
              <a:t>겹침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87500" y="8343900"/>
            <a:ext cx="6515100" cy="21590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2413000" y="9004300"/>
            <a:ext cx="4419600" cy="876300"/>
          </a:xfrm>
          <a:prstGeom prst="rect">
            <a:avLst/>
          </a:prstGeom>
        </p:spPr>
        <p:txBody>
          <a:bodyPr anchor="ctr" rtlCol="false" lIns="0" tIns="34698" rIns="0" bIns="34698"/>
          <a:lstStyle/>
          <a:p>
            <a:pPr algn="ctr" lvl="0">
              <a:lnSpc>
                <a:spcPct val="99600"/>
              </a:lnSpc>
            </a:pP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단계</a:t>
            </a:r>
          </a:p>
          <a:p>
            <a:pPr algn="ctr" lvl="0">
              <a:lnSpc>
                <a:spcPct val="99600"/>
              </a:lnSpc>
            </a:pP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해석</a:t>
            </a:r>
            <a:r>
              <a:rPr lang="en-US" sz="2732" b="false" i="false" u="none" strike="noStrike" spc="-8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32" b="false" i="false" u="none" strike="noStrike" spc="-82">
                <a:solidFill>
                  <a:srgbClr val="000000"/>
                </a:solidFill>
                <a:ea typeface="Gmarket Sans Medium"/>
              </a:rPr>
              <a:t>방향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6700" y="990600"/>
            <a:ext cx="21297900" cy="18542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25600" y="1384300"/>
            <a:ext cx="211328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6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선정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03300" y="3378200"/>
          <a:ext cx="22390100" cy="8013700"/>
        </p:xfrm>
        <a:graphic>
          <a:graphicData uri="http://schemas.openxmlformats.org/drawingml/2006/table">
            <a:tbl>
              <a:tblPr/>
              <a:tblGrid>
                <a:gridCol w="5759338"/>
                <a:gridCol w="3614545"/>
                <a:gridCol w="3969168"/>
                <a:gridCol w="3804920"/>
                <a:gridCol w="5247832"/>
              </a:tblGrid>
              <a:tr h="104332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변수</a:t>
                      </a:r>
                      <a:r>
                        <a:rPr lang="en-US" sz="35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(variable)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VIF value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w</a:t>
                      </a:r>
                      <a:r>
                        <a:rPr lang="ko-KR" sz="35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와</a:t>
                      </a:r>
                      <a:r>
                        <a:rPr lang="en-US" sz="35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상관계수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p-value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의미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776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slg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장타율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4.90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1.38e-74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매우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강한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양의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217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total_bb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타자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볼넷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0.510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2.25e-33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양의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26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pitch_so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투수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탈삼진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2.47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0.488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1.02e-30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양의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65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pitch_bb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투수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볼넷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2.30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-0.465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4.71e-28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652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ra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실점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8A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-0.803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1.11e-105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매우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강한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776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SB_% (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도루성공률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0.105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0.021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약한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양의</a:t>
                      </a:r>
                      <a:r>
                        <a:rPr lang="en-US" sz="35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73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56400" y="1384300"/>
            <a:ext cx="10858500" cy="1206500"/>
          </a:xfrm>
          <a:prstGeom prst="rect">
            <a:avLst/>
          </a:prstGeom>
        </p:spPr>
        <p:txBody>
          <a:bodyPr anchor="t" rtlCol="false" lIns="0" tIns="86360" rIns="0" bIns="0"/>
          <a:lstStyle/>
          <a:p>
            <a:pPr algn="ctr" lvl="0">
              <a:lnSpc>
                <a:spcPct val="99600"/>
              </a:lnSpc>
            </a:pPr>
            <a:r>
              <a:rPr lang="ko-KR" sz="6798" b="true" i="false" u="none" strike="noStrike" spc="-204">
                <a:solidFill>
                  <a:srgbClr val="000000"/>
                </a:solidFill>
                <a:ea typeface="Gmarket Sans Medium"/>
              </a:rPr>
              <a:t>모델링</a:t>
            </a:r>
            <a:r>
              <a:rPr lang="en-US" sz="6798" b="true" i="false" u="none" strike="noStrike" spc="-204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6798" b="true" i="false" u="none" strike="noStrike" spc="-204">
                <a:solidFill>
                  <a:srgbClr val="000000"/>
                </a:solidFill>
                <a:ea typeface="Gmarket Sans Medium"/>
              </a:rPr>
              <a:t>의사결정나무</a:t>
            </a:r>
            <a:r>
              <a:rPr lang="en-US" sz="6798" b="true" i="false" u="none" strike="noStrike" spc="-204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" y="3505200"/>
            <a:ext cx="21831300" cy="1117600"/>
          </a:xfrm>
          <a:prstGeom prst="rect">
            <a:avLst/>
          </a:prstGeom>
        </p:spPr>
        <p:txBody>
          <a:bodyPr anchor="t" rtlCol="false" lIns="0" tIns="79586" rIns="0" bIns="0"/>
          <a:lstStyle/>
          <a:p>
            <a:pPr algn="ctr" lvl="0">
              <a:lnSpc>
                <a:spcPct val="99600"/>
              </a:lnSpc>
            </a:pP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왜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로지스틱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회귀보다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의사결정나무가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더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적합할까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4300" y="6286500"/>
            <a:ext cx="21844000" cy="4432300"/>
          </a:xfrm>
          <a:prstGeom prst="rect">
            <a:avLst/>
          </a:prstGeom>
        </p:spPr>
        <p:txBody>
          <a:bodyPr anchor="t" rtlCol="false" lIns="0" tIns="84666" rIns="0" bIns="0"/>
          <a:lstStyle/>
          <a:p>
            <a:pPr algn="l" lvl="0">
              <a:lnSpc>
                <a:spcPct val="99600"/>
              </a:lnSpc>
            </a:pP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해석의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용이성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직관성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실점이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718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보다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작으면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거의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승리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" sz="3999" b="true" i="false" u="none" strike="noStrike" spc="-120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간의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비선형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관계가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존재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간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상호작용이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심함</a:t>
            </a:r>
          </a:p>
          <a:p>
            <a:pPr algn="l" lvl="0">
              <a:lnSpc>
                <a:spcPct val="99600"/>
              </a:lnSpc>
            </a:pPr>
            <a:r>
              <a:rPr lang="en" sz="3999" b="true" i="false" u="none" strike="noStrike" spc="-120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과적합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위험이</a:t>
            </a:r>
            <a:r>
              <a:rPr lang="en-US" sz="6666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666" b="true" i="false" u="none" strike="noStrike" spc="-200">
                <a:solidFill>
                  <a:srgbClr val="000000"/>
                </a:solidFill>
                <a:ea typeface="Gmarket Sans Medium"/>
              </a:rPr>
              <a:t>적음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56400" y="825500"/>
            <a:ext cx="10858500" cy="1206500"/>
          </a:xfrm>
          <a:prstGeom prst="rect">
            <a:avLst/>
          </a:prstGeom>
        </p:spPr>
        <p:txBody>
          <a:bodyPr anchor="t" rtlCol="false" lIns="0" tIns="86360" rIns="0" bIns="0"/>
          <a:lstStyle/>
          <a:p>
            <a:pPr algn="ctr" lvl="0">
              <a:lnSpc>
                <a:spcPct val="99600"/>
              </a:lnSpc>
            </a:pPr>
            <a:r>
              <a:rPr lang="ko-KR" sz="6798" b="true" i="false" u="none" strike="noStrike" spc="-204">
                <a:solidFill>
                  <a:srgbClr val="000000"/>
                </a:solidFill>
                <a:ea typeface="Gmarket Sans Medium"/>
              </a:rPr>
              <a:t>모델링</a:t>
            </a:r>
            <a:r>
              <a:rPr lang="en-US" sz="6798" b="true" i="false" u="none" strike="noStrike" spc="-204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6798" b="true" i="false" u="none" strike="noStrike" spc="-204">
                <a:solidFill>
                  <a:srgbClr val="000000"/>
                </a:solidFill>
                <a:ea typeface="Gmarket Sans Medium"/>
              </a:rPr>
              <a:t>의사결정나무</a:t>
            </a:r>
            <a:r>
              <a:rPr lang="en-US" sz="6798" b="true" i="false" u="none" strike="noStrike" spc="-204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000" y="8674100"/>
            <a:ext cx="21856700" cy="1371600"/>
          </a:xfrm>
          <a:prstGeom prst="rect">
            <a:avLst/>
          </a:prstGeom>
        </p:spPr>
        <p:txBody>
          <a:bodyPr anchor="t" rtlCol="false" lIns="0" tIns="79586" rIns="0" bIns="0"/>
          <a:lstStyle/>
          <a:p>
            <a:pPr algn="ctr" lvl="0">
              <a:lnSpc>
                <a:spcPct val="99600"/>
              </a:lnSpc>
            </a:pP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w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82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이상이면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'win',82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미만이면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'Loss'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인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이진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추가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39500" y="2235200"/>
            <a:ext cx="12496800" cy="546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" y="2133600"/>
            <a:ext cx="10579100" cy="565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57300" y="11087100"/>
            <a:ext cx="21856700" cy="1371600"/>
          </a:xfrm>
          <a:prstGeom prst="rect">
            <a:avLst/>
          </a:prstGeom>
        </p:spPr>
        <p:txBody>
          <a:bodyPr anchor="t" rtlCol="false" lIns="0" tIns="79586" rIns="0" bIns="0"/>
          <a:lstStyle/>
          <a:p>
            <a:pPr algn="ctr" lvl="0">
              <a:lnSpc>
                <a:spcPct val="99600"/>
              </a:lnSpc>
            </a:pP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이진변수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Win_Loss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예측해야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할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6266" b="true" i="false" u="none" strike="noStrike" spc="-188">
                <a:solidFill>
                  <a:srgbClr val="000000"/>
                </a:solidFill>
                <a:latin typeface="Gmarket Sans Medium"/>
              </a:rPr>
              <a:t> 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300" y="9715500"/>
            <a:ext cx="21856700" cy="1117600"/>
          </a:xfrm>
          <a:prstGeom prst="rect">
            <a:avLst/>
          </a:prstGeom>
        </p:spPr>
        <p:txBody>
          <a:bodyPr anchor="t" rtlCol="false" lIns="0" tIns="79586" rIns="0" bIns="0"/>
          <a:lstStyle/>
          <a:p>
            <a:pPr algn="ctr" lvl="0">
              <a:lnSpc>
                <a:spcPct val="99600"/>
              </a:lnSpc>
            </a:pP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(MLB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한시즌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총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경기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수인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162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의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절반</a:t>
            </a:r>
            <a:r>
              <a:rPr lang="en-US" sz="6266" b="true" i="false" u="none" strike="noStrike" spc="-188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218400" y="2235200"/>
            <a:ext cx="35306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" y="495300"/>
            <a:ext cx="23012400" cy="12458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474200" y="3822700"/>
            <a:ext cx="1143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실점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7400" y="7035800"/>
            <a:ext cx="1143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실점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2100" y="7035800"/>
            <a:ext cx="1143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실점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35700" y="7035800"/>
            <a:ext cx="1143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실점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60800" y="5422900"/>
            <a:ext cx="1727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장타율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79600" y="5422900"/>
            <a:ext cx="1727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장타율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51300" y="8572500"/>
            <a:ext cx="1727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장타율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79600" y="10299700"/>
            <a:ext cx="2133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타자</a:t>
            </a:r>
            <a:r>
              <a:rPr lang="en-US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Black"/>
              </a:rPr>
              <a:t> </a:t>
            </a:r>
            <a:r>
              <a:rPr lang="ko-KR" sz="4015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Black"/>
              </a:rPr>
              <a:t>볼넷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09700" y="2044700"/>
            <a:ext cx="21297900" cy="26162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" sz="7733" b="true" i="false" u="none" strike="noStrike" spc="-231">
                <a:solidFill>
                  <a:srgbClr val="000000"/>
                </a:solidFill>
                <a:latin typeface="Gmarket Sans Medium"/>
              </a:rPr>
              <a:t>Confusion Matrix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92400" y="3924300"/>
            <a:ext cx="8039100" cy="600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39500" y="3924300"/>
            <a:ext cx="7239000" cy="448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39500" y="9156700"/>
            <a:ext cx="10706100" cy="77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해석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762000"/>
            <a:ext cx="21323300" cy="18034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" sz="7733" b="true" i="false" u="none" strike="noStrike" spc="-231">
                <a:solidFill>
                  <a:srgbClr val="000000"/>
                </a:solidFill>
                <a:ea typeface="Gmarket Sans Medium"/>
              </a:rPr>
              <a:t>성능평가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384300" y="2222500"/>
          <a:ext cx="21297900" cy="10058400"/>
        </p:xfrm>
        <a:graphic>
          <a:graphicData uri="http://schemas.openxmlformats.org/drawingml/2006/table">
            <a:tbl>
              <a:tblPr/>
              <a:tblGrid>
                <a:gridCol w="7028251"/>
                <a:gridCol w="14268761"/>
              </a:tblGrid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373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6343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343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7707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성능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정확도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(Accuracy)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0.8601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민감도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(sensitivity)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0.7887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특이도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(specificity)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0.9306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False Positive Rete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0.0694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2616200"/>
            <a:ext cx="21285200" cy="1320800"/>
          </a:xfrm>
          <a:prstGeom prst="rect">
            <a:avLst/>
          </a:prstGeom>
        </p:spPr>
        <p:txBody>
          <a:bodyPr anchor="t" rtlCol="false" lIns="0" tIns="94826" rIns="0" bIns="0"/>
          <a:lstStyle/>
          <a:p>
            <a:pPr algn="ctr" lvl="0">
              <a:lnSpc>
                <a:spcPct val="99600"/>
              </a:lnSpc>
            </a:pPr>
            <a:r>
              <a:rPr lang="en" sz="7466" b="true" i="false" u="none" strike="noStrike" spc="-224">
                <a:solidFill>
                  <a:srgbClr val="000000"/>
                </a:solidFill>
                <a:latin typeface="Gmarket Sans Medium"/>
              </a:rPr>
              <a:t>Variable Importance (MLB Decision Tree)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15100" y="4406900"/>
            <a:ext cx="11341100" cy="850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해석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01900" y="6096000"/>
            <a:ext cx="7950200" cy="1625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327400" y="6400800"/>
            <a:ext cx="6311900" cy="914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5132" b="false" i="false" u="none" strike="noStrike">
                <a:solidFill>
                  <a:srgbClr val="595959"/>
                </a:solidFill>
                <a:ea typeface="Gmarket Sans Medium"/>
              </a:rPr>
              <a:t>트리의</a:t>
            </a:r>
            <a:r>
              <a:rPr lang="en-US" sz="5132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5132" b="false" i="false" u="none" strike="noStrike">
                <a:solidFill>
                  <a:srgbClr val="595959"/>
                </a:solidFill>
                <a:ea typeface="Gmarket Sans Medium"/>
              </a:rPr>
              <a:t>전체적인</a:t>
            </a:r>
            <a:r>
              <a:rPr lang="en-US" sz="5132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5132" b="false" i="false" u="none" strike="noStrike">
                <a:solidFill>
                  <a:srgbClr val="595959"/>
                </a:solidFill>
                <a:ea typeface="Gmarket Sans Medium"/>
              </a:rPr>
              <a:t>의미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47500" y="6477000"/>
            <a:ext cx="7366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65200" y="6007100"/>
            <a:ext cx="8216900" cy="1689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554200" y="5994400"/>
            <a:ext cx="6451600" cy="170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강팀은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실점이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적고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,</a:t>
            </a:r>
          </a:p>
          <a:p>
            <a:pPr algn="ctr" lvl="0">
              <a:lnSpc>
                <a:spcPct val="124499"/>
              </a:lnSpc>
            </a:pP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장타율과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볼넷이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615" b="false" i="false" u="none" strike="noStrike">
                <a:solidFill>
                  <a:srgbClr val="595959"/>
                </a:solidFill>
                <a:ea typeface="Gmarket Sans Medium"/>
              </a:rPr>
              <a:t>우수함</a:t>
            </a:r>
            <a:r>
              <a:rPr lang="en-US" sz="4615" b="false" i="false" u="none" strike="noStrike">
                <a:solidFill>
                  <a:srgbClr val="595959"/>
                </a:solidFill>
                <a:latin typeface="Gmarket Sans Medium"/>
              </a:rPr>
              <a:t>!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해석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6083300"/>
            <a:ext cx="1021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49100" y="7251700"/>
            <a:ext cx="1021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49100" y="8432800"/>
            <a:ext cx="102108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49100" y="9601200"/>
            <a:ext cx="102108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49100" y="10769600"/>
            <a:ext cx="102108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49100" y="11950700"/>
            <a:ext cx="102108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1400" y="1346200"/>
            <a:ext cx="7734300" cy="1447800"/>
          </a:xfrm>
          <a:prstGeom prst="rect">
            <a:avLst/>
          </a:prstGeom>
        </p:spPr>
        <p:txBody>
          <a:bodyPr anchor="t" rtlCol="false" lIns="0" tIns="104271" rIns="0" bIns="0"/>
          <a:lstStyle/>
          <a:p>
            <a:pPr algn="ctr" lvl="0">
              <a:lnSpc>
                <a:spcPct val="99600"/>
              </a:lnSpc>
            </a:pPr>
            <a:r>
              <a:rPr lang="en" sz="8210" b="false" i="false" u="none" strike="noStrike" spc="-246">
                <a:solidFill>
                  <a:srgbClr val="595959"/>
                </a:solidFill>
                <a:latin typeface="Gmarket Sans Medium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5000" y="6527800"/>
            <a:ext cx="9906000" cy="8128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전처리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65000" y="7683500"/>
            <a:ext cx="9906000" cy="8128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모델링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의사결정나무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) -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성능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평가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지수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65000" y="8851900"/>
            <a:ext cx="9906000" cy="8128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MLB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KBO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65000" y="10020300"/>
            <a:ext cx="9906000" cy="8128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en" sz="3395" b="false" i="false" u="none" strike="noStrike" spc="-102">
                <a:solidFill>
                  <a:srgbClr val="000000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65000" y="11188700"/>
            <a:ext cx="9906000" cy="8128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기타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65000" y="5359400"/>
            <a:ext cx="9906000" cy="660400"/>
          </a:xfrm>
          <a:prstGeom prst="rect">
            <a:avLst/>
          </a:prstGeom>
        </p:spPr>
        <p:txBody>
          <a:bodyPr anchor="t" rtlCol="false" lIns="0" tIns="43124" rIns="0" bIns="0"/>
          <a:lstStyle/>
          <a:p>
            <a:pPr algn="r" lvl="0">
              <a:lnSpc>
                <a:spcPct val="99600"/>
              </a:lnSpc>
            </a:pP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서론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주제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95" b="false" i="false" u="none" strike="noStrike" spc="-102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3395" b="false" i="false" u="none" strike="noStrike" spc="-102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20500" y="53975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20500" y="65659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20500" y="77343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20500" y="89027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20500" y="100838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20500" y="11252200"/>
            <a:ext cx="622300" cy="4572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29000" y="2857500"/>
            <a:ext cx="4000500" cy="132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29000" y="5524500"/>
            <a:ext cx="4013200" cy="129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29000" y="8051800"/>
            <a:ext cx="3924300" cy="130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898900" y="3200400"/>
            <a:ext cx="3048000" cy="647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3645" b="false" i="false" u="none" strike="noStrike">
                <a:solidFill>
                  <a:srgbClr val="595959"/>
                </a:solidFill>
                <a:ea typeface="Gmarket Sans Medium"/>
              </a:rPr>
              <a:t>루트</a:t>
            </a:r>
            <a:r>
              <a:rPr lang="en-US" sz="3645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645" b="false" i="false" u="none" strike="noStrike">
                <a:solidFill>
                  <a:srgbClr val="595959"/>
                </a:solidFill>
                <a:ea typeface="Gmarket Sans Medium"/>
              </a:rPr>
              <a:t>노드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43300" y="5905500"/>
            <a:ext cx="3759200" cy="647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4108" b="false" i="false" u="none" strike="noStrike">
                <a:solidFill>
                  <a:srgbClr val="595959"/>
                </a:solidFill>
                <a:ea typeface="Gmarket Sans Medium"/>
              </a:rPr>
              <a:t>왼쪽</a:t>
            </a:r>
            <a:r>
              <a:rPr lang="en-US" sz="4108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108" b="false" i="false" u="none" strike="noStrike">
                <a:solidFill>
                  <a:srgbClr val="595959"/>
                </a:solidFill>
                <a:ea typeface="Gmarket Sans Medium"/>
              </a:rPr>
              <a:t>서브</a:t>
            </a:r>
            <a:r>
              <a:rPr lang="en-US" sz="4108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4108" b="false" i="false" u="none" strike="noStrike">
                <a:solidFill>
                  <a:srgbClr val="595959"/>
                </a:solidFill>
                <a:ea typeface="Gmarket Sans Medium"/>
              </a:rPr>
              <a:t>트리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45500" y="3200400"/>
            <a:ext cx="736600" cy="73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67900" y="2336800"/>
            <a:ext cx="12357100" cy="2387600"/>
          </a:xfrm>
          <a:prstGeom prst="rect">
            <a:avLst/>
          </a:prstGeom>
          <a:effectLst>
            <a:outerShdw dir="2700000" dist="36684" blurRad="11922">
              <a:srgbClr val="000000">
                <a:alpha val="15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3081000" y="2552700"/>
            <a:ext cx="81788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ra(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실점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)&gt;=750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인지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판단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4800" y="3200400"/>
            <a:ext cx="11176000" cy="137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수비력이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떨어지면</a:t>
            </a:r>
          </a:p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공격력이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아무리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좋아도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승리할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낮다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45500" y="5753100"/>
            <a:ext cx="736600" cy="736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82200" y="4927600"/>
            <a:ext cx="12357100" cy="2387600"/>
          </a:xfrm>
          <a:prstGeom prst="rect">
            <a:avLst/>
          </a:prstGeom>
          <a:effectLst>
            <a:outerShdw dir="2700000" dist="36684" blurRad="11922">
              <a:srgbClr val="000000">
                <a:alpha val="15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2712700" y="5181600"/>
            <a:ext cx="81788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SLG(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)&gt;=0.42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인지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판단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79100" y="5905500"/>
            <a:ext cx="11176000" cy="137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수비력이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극단적으로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낮지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공격력이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이상이라면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승리할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45500" y="8255000"/>
            <a:ext cx="736600" cy="736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867900" y="7556500"/>
            <a:ext cx="12357100" cy="2387600"/>
          </a:xfrm>
          <a:prstGeom prst="rect">
            <a:avLst/>
          </a:prstGeom>
          <a:effectLst>
            <a:outerShdw dir="2700000" dist="36684" blurRad="11922">
              <a:srgbClr val="000000">
                <a:alpha val="15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3619500" y="8496300"/>
            <a:ext cx="35306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오른쪽</a:t>
            </a:r>
            <a:r>
              <a:rPr lang="en-US" sz="3654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서브</a:t>
            </a:r>
            <a:r>
              <a:rPr lang="en-US" sz="3654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트리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95200" y="7835900"/>
            <a:ext cx="81788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SLG(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)&gt;=0.4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인지</a:t>
            </a:r>
            <a:r>
              <a:rPr lang="en-US" sz="456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561" b="false" i="false" u="none" strike="noStrike">
                <a:solidFill>
                  <a:srgbClr val="000000"/>
                </a:solidFill>
                <a:ea typeface="Pretendard Light"/>
              </a:rPr>
              <a:t>판단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79100" y="8496300"/>
            <a:ext cx="11176000" cy="137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공격력이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좋지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않으면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실점을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극단적으로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줄여야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승리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416300" y="10210800"/>
            <a:ext cx="3924300" cy="130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657600" y="10591800"/>
            <a:ext cx="35306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오른쪽</a:t>
            </a:r>
            <a:r>
              <a:rPr lang="en-US" sz="3654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서브</a:t>
            </a:r>
            <a:r>
              <a:rPr lang="en-US" sz="3654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654" b="false" i="false" u="none" strike="noStrike">
                <a:solidFill>
                  <a:srgbClr val="595959"/>
                </a:solidFill>
                <a:ea typeface="Gmarket Sans Medium"/>
              </a:rPr>
              <a:t>트리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70900" y="11023600"/>
            <a:ext cx="736600" cy="736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10185400"/>
            <a:ext cx="12357100" cy="2387600"/>
          </a:xfrm>
          <a:prstGeom prst="rect">
            <a:avLst/>
          </a:prstGeom>
          <a:effectLst>
            <a:outerShdw dir="2700000" dist="36684" blurRad="11922">
              <a:srgbClr val="000000">
                <a:alpha val="15000"/>
              </a:srgbClr>
            </a:outerShdw>
          </a:effectLst>
        </p:spPr>
      </p:pic>
      <p:sp>
        <p:nvSpPr>
          <p:cNvPr name="TextBox 33" id="33"/>
          <p:cNvSpPr txBox="true"/>
          <p:nvPr/>
        </p:nvSpPr>
        <p:spPr>
          <a:xfrm rot="0">
            <a:off x="10591800" y="10210800"/>
            <a:ext cx="11163300" cy="1206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수비력이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완벽하지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않아도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장타율과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볼넷이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받쳐준다면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승리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1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401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77500" y="11239500"/>
            <a:ext cx="12344400" cy="1231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장타력이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일정수준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이상이더라도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볼넷이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받쳐주지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않으면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패배할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344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해석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2590800"/>
            <a:ext cx="212979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" sz="7733" b="true" i="false" u="none" strike="noStrike" spc="-231">
                <a:solidFill>
                  <a:srgbClr val="000000"/>
                </a:solidFill>
                <a:ea typeface="Gmarket Sans Medium"/>
              </a:rPr>
              <a:t>시사점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06800" y="5537200"/>
            <a:ext cx="17183100" cy="595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73700" y="5537200"/>
            <a:ext cx="1701800" cy="158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52200" y="5689600"/>
            <a:ext cx="1866900" cy="130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449800" y="5740400"/>
            <a:ext cx="1244600" cy="128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721100" y="7213600"/>
            <a:ext cx="51943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 spc="-133">
                <a:solidFill>
                  <a:srgbClr val="000000"/>
                </a:solidFill>
                <a:ea typeface="Gmarket Sans Medium"/>
              </a:rPr>
              <a:t>실점</a:t>
            </a:r>
            <a:r>
              <a:rPr lang="en-US" sz="3333" b="false" i="false" u="none" strike="noStrike" spc="-133">
                <a:solidFill>
                  <a:srgbClr val="000000"/>
                </a:solidFill>
                <a:latin typeface="Gmarket Sans Medium"/>
              </a:rPr>
              <a:t>(RA)</a:t>
            </a:r>
            <a:r>
              <a:rPr lang="ko-KR" sz="3333" b="false" i="false" u="none" strike="noStrike" spc="-133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333" b="false" i="false" u="none" strike="noStrike" spc="-13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33" b="false" i="false" u="none" strike="noStrike" spc="-133">
                <a:solidFill>
                  <a:srgbClr val="000000"/>
                </a:solidFill>
                <a:ea typeface="Gmarket Sans Medium"/>
              </a:rPr>
              <a:t>압도적인</a:t>
            </a:r>
            <a:r>
              <a:rPr lang="en-US" sz="3333" b="false" i="false" u="none" strike="noStrike" spc="-13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33" b="false" i="false" u="none" strike="noStrike" spc="-133">
                <a:solidFill>
                  <a:srgbClr val="000000"/>
                </a:solidFill>
                <a:ea typeface="Gmarket Sans Medium"/>
              </a:rPr>
              <a:t>중요도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7700" y="7175500"/>
            <a:ext cx="52959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강한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방패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약한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81300" y="7175500"/>
            <a:ext cx="52070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약한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방패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강한</a:t>
            </a:r>
            <a:r>
              <a:rPr lang="en-US" sz="3733" b="false" i="false" u="none" strike="noStrike" spc="-14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33" b="false" i="false" u="none" strike="noStrike" spc="-149">
                <a:solidFill>
                  <a:srgbClr val="000000"/>
                </a:solidFill>
                <a:ea typeface="Gmarket Sans Medium"/>
              </a:rPr>
              <a:t>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6900" y="7899400"/>
            <a:ext cx="3924300" cy="3276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81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이상을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예측하는</a:t>
            </a:r>
          </a:p>
          <a:p>
            <a:pPr algn="ctr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강력한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단일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algn="ctr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"RA 750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미만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여부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"</a:t>
            </a:r>
          </a:p>
          <a:p>
            <a:pPr algn="ctr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→ 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수비력이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공격력보다</a:t>
            </a:r>
          </a:p>
          <a:p>
            <a:pPr algn="ctr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우선됨을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시사함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46400" y="8521700"/>
            <a:ext cx="4711700" cy="2476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실점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(RA) ≥ 750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algn="ctr" lvl="0">
              <a:lnSpc>
                <a:spcPct val="149400"/>
              </a:lnSpc>
            </a:pP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→ 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(SLG) 0.42 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이상의</a:t>
            </a:r>
          </a:p>
          <a:p>
            <a:pPr algn="ctr" lvl="0">
              <a:lnSpc>
                <a:spcPct val="149400"/>
              </a:lnSpc>
            </a:pP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강력한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공격력이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뒷받침된다면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 81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승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달성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가능성이</a:t>
            </a:r>
            <a:r>
              <a:rPr lang="en-US" sz="297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79" b="false" i="false" u="none" strike="noStrike">
                <a:solidFill>
                  <a:srgbClr val="000000"/>
                </a:solidFill>
                <a:ea typeface="Pretendard Light"/>
              </a:rPr>
              <a:t>있음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40900" y="8305800"/>
            <a:ext cx="4914900" cy="2908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실점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(RA) &lt; 750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→ 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타격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지표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장타율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SLG)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가</a:t>
            </a:r>
          </a:p>
          <a:p>
            <a:pPr algn="ctr" lvl="0">
              <a:lnSpc>
                <a:spcPct val="149400"/>
              </a:lnSpc>
            </a:pP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다소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낮아도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81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승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달성</a:t>
            </a:r>
          </a:p>
          <a:p>
            <a:pPr algn="ctr" lvl="0">
              <a:lnSpc>
                <a:spcPct val="149400"/>
              </a:lnSpc>
            </a:pP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가능성이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69" b="false" i="false" u="none" strike="noStrike">
                <a:solidFill>
                  <a:srgbClr val="000000"/>
                </a:solidFill>
                <a:ea typeface="Pretendard Light"/>
              </a:rPr>
              <a:t>높음</a:t>
            </a:r>
            <a:r>
              <a:rPr lang="en-US" sz="3369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해석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826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33400" y="127254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953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2334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892800" y="68580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38700" y="68707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524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96600" y="135509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24000" y="2298700"/>
            <a:ext cx="8674100" cy="7188200"/>
          </a:xfrm>
          <a:prstGeom prst="rect">
            <a:avLst/>
          </a:prstGeom>
          <a:effectLst>
            <a:outerShdw dir="2700000" dist="110559" blurRad="35932">
              <a:srgbClr val="000000">
                <a:alpha val="1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4500" y="1612900"/>
            <a:ext cx="3251200" cy="927100"/>
          </a:xfrm>
          <a:prstGeom prst="rect">
            <a:avLst/>
          </a:prstGeom>
          <a:effectLst>
            <a:outerShdw dir="2700000" dist="71554" blurRad="18604">
              <a:srgbClr val="000000">
                <a:alpha val="3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2387600" y="1676400"/>
            <a:ext cx="1917700" cy="787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4399" b="false" i="false" u="none" strike="noStrike" spc="-132">
                <a:solidFill>
                  <a:srgbClr val="595959"/>
                </a:solidFill>
                <a:ea typeface="Gmarket Sans Medium"/>
              </a:rPr>
              <a:t>부록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800" y="3276600"/>
            <a:ext cx="13068300" cy="13716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l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MLB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예측해보기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800" y="5892800"/>
            <a:ext cx="13017500" cy="1943100"/>
          </a:xfrm>
          <a:prstGeom prst="rect">
            <a:avLst/>
          </a:prstGeom>
        </p:spPr>
        <p:txBody>
          <a:bodyPr anchor="t" rtlCol="false" lIns="0" tIns="74506" rIns="0" bIns="0"/>
          <a:lstStyle/>
          <a:p>
            <a:pPr algn="l" lvl="0">
              <a:lnSpc>
                <a:spcPct val="99600"/>
              </a:lnSpc>
            </a:pP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MLB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데이터로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학습한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,KBO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한화와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LG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승리를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예측해보기로함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800" y="8915400"/>
            <a:ext cx="12979400" cy="901700"/>
          </a:xfrm>
          <a:prstGeom prst="rect">
            <a:avLst/>
          </a:prstGeom>
        </p:spPr>
        <p:txBody>
          <a:bodyPr anchor="t" rtlCol="false" lIns="0" tIns="64346" rIns="0" bIns="0"/>
          <a:lstStyle/>
          <a:p>
            <a:pPr algn="l" lvl="0">
              <a:lnSpc>
                <a:spcPct val="99600"/>
              </a:lnSpc>
            </a:pP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예측이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잘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된다면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,MLB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모델의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일반성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9817100"/>
            <a:ext cx="15913100" cy="1104900"/>
          </a:xfrm>
          <a:prstGeom prst="rect">
            <a:avLst/>
          </a:prstGeom>
        </p:spPr>
        <p:txBody>
          <a:bodyPr anchor="t" rtlCol="false" lIns="0" tIns="64346" rIns="0" bIns="0"/>
          <a:lstStyle/>
          <a:p>
            <a:pPr algn="l" lvl="0">
              <a:lnSpc>
                <a:spcPct val="99600"/>
              </a:lnSpc>
            </a:pP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예측이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잘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안된다면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모델의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한계점을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설명해보기로</a:t>
            </a:r>
            <a:r>
              <a:rPr lang="en-US" sz="5066" b="true" i="false" u="none" strike="noStrike" spc="-15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66" b="true" i="false" u="none" strike="noStrike" spc="-152">
                <a:solidFill>
                  <a:srgbClr val="000000"/>
                </a:solidFill>
                <a:ea typeface="Gmarket Sans Medium"/>
              </a:rPr>
              <a:t>함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77600" y="1714500"/>
            <a:ext cx="1828800" cy="304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2133" b="false" i="false" u="none" strike="noStrike" spc="-64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00" y="2616200"/>
            <a:ext cx="21297900" cy="18542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(2006-2025)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841500" y="5283200"/>
          <a:ext cx="20688300" cy="7112000"/>
        </p:xfrm>
        <a:graphic>
          <a:graphicData uri="http://schemas.openxmlformats.org/drawingml/2006/table">
            <a:tbl>
              <a:tblPr/>
              <a:tblGrid>
                <a:gridCol w="2956144"/>
                <a:gridCol w="2956144"/>
                <a:gridCol w="2956144"/>
                <a:gridCol w="2956144"/>
                <a:gridCol w="2956144"/>
                <a:gridCol w="2956144"/>
                <a:gridCol w="2956144"/>
              </a:tblGrid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경기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slg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SB%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total_bb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pitch_bb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pitch_so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ra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0.354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71.8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330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439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625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574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0.380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60.2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442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373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760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475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0.374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73.9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431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514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630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600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0.376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69.6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506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451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741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481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0.353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71.2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364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480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631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646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592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0.395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79.5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463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519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723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595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0566400" y="1308100"/>
            <a:ext cx="32385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77600" y="1714500"/>
            <a:ext cx="1828800" cy="304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2133" b="false" i="false" u="none" strike="noStrike" spc="-64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00" y="2616200"/>
            <a:ext cx="21297900" cy="18542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(2006-2025)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0566400" y="1308100"/>
            <a:ext cx="32385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5300" y="4216400"/>
            <a:ext cx="23190200" cy="6527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4064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84900" y="-635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08000" y="12649200"/>
            <a:ext cx="6070600" cy="102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74800" y="2616200"/>
            <a:ext cx="212979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정규시즌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762000" y="4368800"/>
          <a:ext cx="22860000" cy="2438400"/>
        </p:xfrm>
        <a:graphic>
          <a:graphicData uri="http://schemas.openxmlformats.org/drawingml/2006/table">
            <a:tbl>
              <a:tblPr/>
              <a:tblGrid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55335"/>
                <a:gridCol w="1121342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  <a:gridCol w="1088339"/>
              </a:tblGrid>
              <a:tr h="6027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연도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2006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2007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2008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2009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2019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2025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0853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3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LG (1)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353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2" b="tru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한화</a:t>
                      </a:r>
                      <a:r>
                        <a:rPr lang="en-US" sz="2202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(2)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14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69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848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승리팀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동순위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</a:tr>
            </a:tbl>
          </a:graphicData>
        </a:graphic>
      </p:graphicFrame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7607300"/>
            <a:ext cx="22644100" cy="4521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49600" y="8166100"/>
            <a:ext cx="18249900" cy="37592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(2006 - 2025)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지난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20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년간의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LG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트윈스와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한화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이글스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두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팀의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정규시즌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순위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변화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데이터를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" sz="3314" b="false" i="false" u="none" strike="noStrike" spc="-99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팀의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성적과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두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간의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맞대결에서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누가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더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높은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순위를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기록했는지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'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승리팀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표시함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    (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여기서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순위는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숫자가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낮을수록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(1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위에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가까울수록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)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좋은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성적을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의미한다는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점을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염두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" sz="3314" b="false" i="false" u="none" strike="noStrike" spc="-99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[2006-2011]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박빙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-&gt; [2012-2017]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동반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부진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-&gt; [2018-2024] LG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도약과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한화의</a:t>
            </a:r>
            <a:r>
              <a:rPr lang="en-US" sz="3314" b="false" i="false" u="none" strike="noStrike" spc="-99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14" b="false" i="false" u="none" strike="noStrike" spc="-99">
                <a:solidFill>
                  <a:srgbClr val="000000"/>
                </a:solidFill>
                <a:ea typeface="Gmarket Sans Medium"/>
              </a:rPr>
              <a:t>침체</a:t>
            </a:r>
          </a:p>
          <a:p>
            <a:pPr algn="l" lvl="0">
              <a:lnSpc>
                <a:spcPct val="99600"/>
              </a:lnSpc>
            </a:pPr>
            <a:r>
              <a:rPr lang="en" sz="3314" b="false" i="false" u="none" strike="noStrike" spc="-99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10566400" y="1308100"/>
            <a:ext cx="32385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4064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84900" y="-635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08000" y="126492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834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0566400" y="1308100"/>
            <a:ext cx="32385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latin typeface="Gmarket Sans Medium"/>
              </a:rPr>
              <a:t>MLB &gt; KBO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27400" y="4229100"/>
            <a:ext cx="18516600" cy="6616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25700" y="2654300"/>
            <a:ext cx="20307300" cy="96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KBO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Test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만들어서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예측에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2" b="false" i="false" u="none" strike="noStrike">
                <a:solidFill>
                  <a:srgbClr val="000000"/>
                </a:solidFill>
                <a:ea typeface="Pretendard Regular"/>
              </a:rPr>
              <a:t>사용함</a:t>
            </a:r>
            <a:r>
              <a:rPr lang="en-US" sz="5462" b="false" i="false" u="none" strike="noStrike">
                <a:solidFill>
                  <a:srgbClr val="000000"/>
                </a:solidFill>
                <a:latin typeface="Pretendard Regular"/>
              </a:rPr>
              <a:t> ! 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2146300"/>
            <a:ext cx="212979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77600" y="1714500"/>
            <a:ext cx="1828800" cy="304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2133" b="false" i="false" u="none" strike="noStrike">
                <a:solidFill>
                  <a:srgbClr val="595959"/>
                </a:solidFill>
                <a:ea typeface="Gmarket Sans Medium"/>
              </a:rPr>
              <a:t>결론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15600" y="1206500"/>
            <a:ext cx="3327400" cy="838200"/>
          </a:xfrm>
          <a:prstGeom prst="rect">
            <a:avLst/>
          </a:prstGeom>
          <a:effectLst>
            <a:outerShdw dir="2700000" dist="64691" blurRad="16820">
              <a:srgbClr val="000000">
                <a:alpha val="3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0566400" y="1295400"/>
            <a:ext cx="3238500" cy="660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Gmarket Sans Medium"/>
              </a:rPr>
              <a:t>결론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3975100"/>
            <a:ext cx="21475700" cy="304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51700" y="7594600"/>
            <a:ext cx="98679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98600" y="762000"/>
            <a:ext cx="213233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성능평가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384300" y="2222500"/>
          <a:ext cx="21348700" cy="10058400"/>
        </p:xfrm>
        <a:graphic>
          <a:graphicData uri="http://schemas.openxmlformats.org/drawingml/2006/table">
            <a:tbl>
              <a:tblPr/>
              <a:tblGrid>
                <a:gridCol w="7028251"/>
                <a:gridCol w="14315440"/>
              </a:tblGrid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373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6343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343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7707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성능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정확도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(Accuracy)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0.6842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민감도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(sensitivity)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0.6842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5175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특이도</a:t>
                      </a:r>
                      <a:r>
                        <a:rPr lang="en-US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(specificity)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0.6842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126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5175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False Positive Rete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5173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0.3158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28700" y="4368800"/>
            <a:ext cx="3746500" cy="575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386300" y="4864100"/>
            <a:ext cx="5384800" cy="1409700"/>
          </a:xfrm>
          <a:prstGeom prst="rect">
            <a:avLst/>
          </a:prstGeom>
        </p:spPr>
        <p:txBody>
          <a:bodyPr anchor="t" rtlCol="false" lIns="0" tIns="54186" rIns="0" bIns="0"/>
          <a:lstStyle/>
          <a:p>
            <a:pPr algn="ctr" lvl="0">
              <a:lnSpc>
                <a:spcPct val="99600"/>
              </a:lnSpc>
            </a:pP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모델이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무작위로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예측하기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시작했다는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의미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24000" y="1155700"/>
            <a:ext cx="213233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성능평가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3251200"/>
            <a:ext cx="8204200" cy="1790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276600" y="5448300"/>
            <a:ext cx="5384800" cy="927100"/>
          </a:xfrm>
          <a:prstGeom prst="rect">
            <a:avLst/>
          </a:prstGeom>
        </p:spPr>
        <p:txBody>
          <a:bodyPr anchor="t" rtlCol="false" lIns="0" tIns="54186" rIns="0" bIns="0"/>
          <a:lstStyle/>
          <a:p>
            <a:pPr algn="ctr" lvl="0">
              <a:lnSpc>
                <a:spcPct val="99600"/>
              </a:lnSpc>
            </a:pP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MLB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26700" y="3594100"/>
            <a:ext cx="3517900" cy="111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36700" y="3238500"/>
            <a:ext cx="8470900" cy="1803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862300" y="5448300"/>
            <a:ext cx="5384800" cy="927100"/>
          </a:xfrm>
          <a:prstGeom prst="rect">
            <a:avLst/>
          </a:prstGeom>
        </p:spPr>
        <p:txBody>
          <a:bodyPr anchor="t" rtlCol="false" lIns="0" tIns="54186" rIns="0" bIns="0"/>
          <a:lstStyle/>
          <a:p>
            <a:pPr algn="ctr" lvl="0">
              <a:lnSpc>
                <a:spcPct val="99600"/>
              </a:lnSpc>
            </a:pP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KBO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266" b="true" i="false" u="none" strike="noStrike" spc="-12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66" b="true" i="false" u="none" strike="noStrike" spc="-128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73400" y="6553200"/>
            <a:ext cx="18681700" cy="3365500"/>
          </a:xfrm>
          <a:prstGeom prst="rect">
            <a:avLst/>
          </a:prstGeom>
        </p:spPr>
        <p:txBody>
          <a:bodyPr anchor="t" rtlCol="false" lIns="0" tIns="54186" rIns="0" bIns="0"/>
          <a:lstStyle/>
          <a:p>
            <a:pPr algn="ctr" lvl="0">
              <a:lnSpc>
                <a:spcPct val="99600"/>
              </a:lnSpc>
            </a:pP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Mcnemar's Test P-Value 0.04417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1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급등</a:t>
            </a:r>
          </a:p>
          <a:p>
            <a:pPr algn="ctr" lvl="0">
              <a:lnSpc>
                <a:spcPct val="99600"/>
              </a:lnSpc>
            </a:pP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MLB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자체는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잘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만들어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졌지만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이를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KBO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데이터로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예측할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경우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완전히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패턴으로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인식한다는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의미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1900" y="10528300"/>
            <a:ext cx="3517900" cy="1117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603500" y="10388600"/>
            <a:ext cx="18681700" cy="1409700"/>
          </a:xfrm>
          <a:prstGeom prst="rect">
            <a:avLst/>
          </a:prstGeom>
        </p:spPr>
        <p:txBody>
          <a:bodyPr anchor="t" rtlCol="false" lIns="0" tIns="54186" rIns="0" bIns="0"/>
          <a:lstStyle/>
          <a:p>
            <a:pPr algn="ctr" lvl="0">
              <a:lnSpc>
                <a:spcPct val="99600"/>
              </a:lnSpc>
            </a:pP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MLB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와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KBO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근본적으로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438" b="true" i="false" u="none" strike="noStrike" spc="-193">
                <a:solidFill>
                  <a:srgbClr val="000000"/>
                </a:solidFill>
                <a:ea typeface="Gmarket Sans Medium"/>
              </a:rPr>
              <a:t>다르다</a:t>
            </a:r>
            <a:r>
              <a:rPr lang="en-US" sz="6438" b="true" i="false" u="none" strike="noStrike" spc="-193">
                <a:solidFill>
                  <a:srgbClr val="000000"/>
                </a:solidFill>
                <a:latin typeface="Gmarket Sans Medium"/>
              </a:rPr>
              <a:t> !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0" y="2768600"/>
            <a:ext cx="10541000" cy="8737600"/>
          </a:xfrm>
          <a:prstGeom prst="rect">
            <a:avLst/>
          </a:prstGeom>
          <a:effectLst>
            <a:outerShdw dir="2700000" dist="134329" blurRad="43657">
              <a:srgbClr val="000000">
                <a:alpha val="1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4500" y="1536700"/>
            <a:ext cx="2120900" cy="609600"/>
          </a:xfrm>
          <a:prstGeom prst="rect">
            <a:avLst/>
          </a:prstGeom>
          <a:effectLst>
            <a:outerShdw dir="2700000" dist="46780" blurRad="12163">
              <a:srgbClr val="000000">
                <a:alpha val="3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828800" y="7327900"/>
            <a:ext cx="9880600" cy="4343400"/>
          </a:xfrm>
          <a:prstGeom prst="rect">
            <a:avLst/>
          </a:prstGeom>
        </p:spPr>
        <p:txBody>
          <a:bodyPr anchor="ctr" rtlCol="false"/>
          <a:lstStyle/>
          <a:p>
            <a:pPr algn="just" lvl="0">
              <a:lnSpc>
                <a:spcPct val="132800"/>
              </a:lnSpc>
            </a:pP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최근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뜨거운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인기를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얻고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프로야구는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이상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단순한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경기가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아닌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첨단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분석의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장이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되고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있음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발표에서는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세계적인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야구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리그인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미국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메이저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리그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MLB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방대한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기반으로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승리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확률을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예측하는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정교한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모델울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설계하고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학습시킴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어떤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요소가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팀의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승리에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영향을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미치는지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과학적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관점에서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심층적으로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탐구함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algn="just" lvl="0">
              <a:lnSpc>
                <a:spcPct val="132800"/>
              </a:lnSpc>
            </a:pP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모델의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실제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적용을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, 2025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한국시리즈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(LG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트윈스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vs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한화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이글스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승리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팀을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예측해보는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케이스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스터디를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진행함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algn="just" lvl="0">
              <a:lnSpc>
                <a:spcPct val="132800"/>
              </a:lnSpc>
            </a:pP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이때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의사결정나무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(Decision Tree)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예측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모형을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활용하여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기반으로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객관적인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시스템을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구축하는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과정을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본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발표에서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67" b="false" i="false" u="none" strike="noStrike">
                <a:solidFill>
                  <a:srgbClr val="000000"/>
                </a:solidFill>
                <a:ea typeface="Pretendard Light"/>
              </a:rPr>
              <a:t>설명하겠음</a:t>
            </a:r>
            <a:r>
              <a:rPr lang="en-US" sz="2467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5000" y="6134100"/>
            <a:ext cx="7467600" cy="469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3199" b="false" i="false" u="none" strike="noStrike" spc="-96">
                <a:solidFill>
                  <a:srgbClr val="000000"/>
                </a:solidFill>
                <a:ea typeface="Gmarket Sans Medium"/>
              </a:rPr>
              <a:t>데이터와</a:t>
            </a:r>
            <a:r>
              <a:rPr lang="en-US" sz="3199" b="false" i="false" u="none" strike="noStrike" spc="-9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99" b="false" i="false" u="none" strike="noStrike" spc="-96">
                <a:solidFill>
                  <a:srgbClr val="000000"/>
                </a:solidFill>
                <a:ea typeface="Gmarket Sans Medium"/>
              </a:rPr>
              <a:t>야구의</a:t>
            </a:r>
            <a:r>
              <a:rPr lang="en-US" sz="3199" b="false" i="false" u="none" strike="noStrike" spc="-9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99" b="false" i="false" u="none" strike="noStrike" spc="-96">
                <a:solidFill>
                  <a:srgbClr val="000000"/>
                </a:solidFill>
                <a:ea typeface="Gmarket Sans Medium"/>
              </a:rPr>
              <a:t>만남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6900" y="1714500"/>
            <a:ext cx="1828800" cy="304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en" sz="2133" b="false" i="false" u="none" strike="noStrike" spc="-64">
                <a:solidFill>
                  <a:srgbClr val="595959"/>
                </a:solidFill>
                <a:ea typeface="Gmarket Sans Medium"/>
              </a:rPr>
              <a:t>서론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4500" y="2616200"/>
            <a:ext cx="10490200" cy="43053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l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모형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모델링을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통한</a:t>
            </a:r>
          </a:p>
          <a:p>
            <a:pPr algn="l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야구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승리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28800" y="787400"/>
            <a:ext cx="212979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성능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저하의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(Ai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생각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65500" y="2247900"/>
            <a:ext cx="18211800" cy="1008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73600" y="12039600"/>
            <a:ext cx="121920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33800" y="4927600"/>
            <a:ext cx="65151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54400" y="5613400"/>
            <a:ext cx="6985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21100" y="7404100"/>
            <a:ext cx="65278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41700" y="8089900"/>
            <a:ext cx="6985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95700" y="9918700"/>
            <a:ext cx="6540500" cy="215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29000" y="10604500"/>
            <a:ext cx="6985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26700" y="5638800"/>
            <a:ext cx="736600" cy="73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26700" y="8039100"/>
            <a:ext cx="736600" cy="736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10515600"/>
            <a:ext cx="7366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366500" y="4686300"/>
            <a:ext cx="10922000" cy="2362200"/>
          </a:xfrm>
          <a:prstGeom prst="rect">
            <a:avLst/>
          </a:prstGeom>
          <a:effectLst>
            <a:outerShdw dir="2700000" dist="36375" blurRad="11822">
              <a:srgbClr val="000000">
                <a:alpha val="15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57000" y="7353300"/>
            <a:ext cx="11163300" cy="2247900"/>
          </a:xfrm>
          <a:prstGeom prst="rect">
            <a:avLst/>
          </a:prstGeom>
          <a:effectLst>
            <a:outerShdw dir="2700000" dist="34503" blurRad="11213">
              <a:srgbClr val="000000">
                <a:alpha val="15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15700" y="9829800"/>
            <a:ext cx="12026900" cy="2159000"/>
          </a:xfrm>
          <a:prstGeom prst="rect">
            <a:avLst/>
          </a:prstGeom>
          <a:effectLst>
            <a:outerShdw dir="2700000" dist="33251" blurRad="10807">
              <a:srgbClr val="000000">
                <a:alpha val="15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4546600" y="5638800"/>
            <a:ext cx="5130800" cy="749300"/>
          </a:xfrm>
          <a:prstGeom prst="rect">
            <a:avLst/>
          </a:prstGeom>
        </p:spPr>
        <p:txBody>
          <a:bodyPr anchor="ctr" rtlCol="false" lIns="0" tIns="53324" rIns="0" bIns="53324"/>
          <a:lstStyle/>
          <a:p>
            <a:pPr algn="ctr" lvl="0">
              <a:lnSpc>
                <a:spcPct val="99600"/>
              </a:lnSpc>
            </a:pPr>
            <a:r>
              <a:rPr lang="en-US" sz="4198" b="false" i="false" u="none" strike="noStrike" spc="-126">
                <a:solidFill>
                  <a:srgbClr val="000000"/>
                </a:solidFill>
                <a:latin typeface="Gmarket Sans Medium"/>
              </a:rPr>
              <a:t>MLB</a:t>
            </a: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와</a:t>
            </a:r>
            <a:r>
              <a:rPr lang="en-US" sz="4198" b="false" i="false" u="none" strike="noStrike" spc="-126">
                <a:solidFill>
                  <a:srgbClr val="000000"/>
                </a:solidFill>
                <a:latin typeface="Gmarket Sans Medium"/>
              </a:rPr>
              <a:t> KBO</a:t>
            </a: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4198" b="false" i="false" u="none" strike="noStrike" spc="-12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차이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9800" y="57912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73600" y="8089900"/>
            <a:ext cx="5003800" cy="749300"/>
          </a:xfrm>
          <a:prstGeom prst="rect">
            <a:avLst/>
          </a:prstGeom>
        </p:spPr>
        <p:txBody>
          <a:bodyPr anchor="ctr" rtlCol="false" lIns="0" tIns="53324" rIns="0" bIns="53324"/>
          <a:lstStyle/>
          <a:p>
            <a:pPr algn="ctr" lvl="0">
              <a:lnSpc>
                <a:spcPct val="99600"/>
              </a:lnSpc>
            </a:pP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불충분한</a:t>
            </a:r>
            <a:r>
              <a:rPr lang="en-US" sz="4198" b="false" i="false" u="none" strike="noStrike" spc="-12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198" b="false" i="false" u="none" strike="noStrike" spc="-12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98" b="false" i="false" u="none" strike="noStrike" spc="-126">
                <a:solidFill>
                  <a:srgbClr val="000000"/>
                </a:solidFill>
                <a:ea typeface="Gmarket Sans Medium"/>
              </a:rPr>
              <a:t>크기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67100" y="82677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54400" y="10769600"/>
            <a:ext cx="660400" cy="419100"/>
          </a:xfrm>
          <a:prstGeom prst="rect">
            <a:avLst/>
          </a:prstGeom>
        </p:spPr>
        <p:txBody>
          <a:bodyPr anchor="t" rtlCol="false" lIns="0" tIns="30467" rIns="0" bIns="0"/>
          <a:lstStyle/>
          <a:p>
            <a:pPr algn="ctr" lvl="0">
              <a:lnSpc>
                <a:spcPct val="99600"/>
              </a:lnSpc>
            </a:pPr>
            <a:r>
              <a:rPr lang="en" sz="2399" b="false" i="false" u="none" strike="noStrike" spc="-72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61800" y="4876800"/>
            <a:ext cx="10985500" cy="2235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리그에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변수별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중요도가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다름</a:t>
            </a:r>
          </a:p>
          <a:p>
            <a:pPr algn="l" lvl="0">
              <a:lnSpc>
                <a:spcPct val="149400"/>
              </a:lnSpc>
            </a:pP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MLB (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장타력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중심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) vs KBO (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번트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·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작전야구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·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단타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·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도루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49400"/>
              </a:lnSpc>
            </a:pP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외에도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경기장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크기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공인구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수준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등의</a:t>
            </a:r>
            <a:r>
              <a:rPr lang="en-US" sz="3511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11" b="false" i="false" u="none" strike="noStrike">
                <a:solidFill>
                  <a:srgbClr val="000000"/>
                </a:solidFill>
                <a:ea typeface="Pretendard Light"/>
              </a:rPr>
              <a:t>차이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3500" y="1981200"/>
            <a:ext cx="212979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성능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저하의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88800" y="7734300"/>
            <a:ext cx="10871200" cy="1485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481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야구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특성상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부족한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</a:p>
          <a:p>
            <a:pPr algn="l" lvl="0">
              <a:lnSpc>
                <a:spcPct val="149400"/>
              </a:lnSpc>
            </a:pP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KBO(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예측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38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여개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결과의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신뢰도를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담보할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3648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48" b="false" i="false" u="none" strike="noStrike">
                <a:solidFill>
                  <a:srgbClr val="000000"/>
                </a:solidFill>
                <a:ea typeface="Pretendard Light"/>
              </a:rPr>
              <a:t>없음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98300" y="10299700"/>
            <a:ext cx="12052300" cy="1435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9400"/>
              </a:lnSpc>
            </a:pP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KBO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승패에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영향을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주는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외국인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선수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', '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빌딩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'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등이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누락됨</a:t>
            </a:r>
          </a:p>
          <a:p>
            <a:pPr algn="l" lvl="0">
              <a:lnSpc>
                <a:spcPct val="149400"/>
              </a:lnSpc>
            </a:pP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부상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분위기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전술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정량화하기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어려운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요소는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반영</a:t>
            </a:r>
            <a:r>
              <a:rPr lang="en-US" sz="35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33" b="false" i="false" u="none" strike="noStrike">
                <a:solidFill>
                  <a:srgbClr val="000000"/>
                </a:solidFill>
                <a:ea typeface="Pretendard Light"/>
              </a:rPr>
              <a:t>불가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65700" y="10655300"/>
            <a:ext cx="4076700" cy="723900"/>
          </a:xfrm>
          <a:prstGeom prst="rect">
            <a:avLst/>
          </a:prstGeom>
        </p:spPr>
        <p:txBody>
          <a:bodyPr anchor="ctr" rtlCol="false" lIns="0" tIns="51631" rIns="0" bIns="51631"/>
          <a:lstStyle/>
          <a:p>
            <a:pPr algn="ctr" lvl="0">
              <a:lnSpc>
                <a:spcPct val="99600"/>
              </a:lnSpc>
            </a:pPr>
            <a:r>
              <a:rPr lang="ko-KR" sz="4065" b="false" i="false" u="none" strike="noStrike" spc="-122">
                <a:solidFill>
                  <a:srgbClr val="000000"/>
                </a:solidFill>
                <a:ea typeface="Gmarket Sans Medium"/>
              </a:rPr>
              <a:t>설명변수</a:t>
            </a:r>
            <a:r>
              <a:rPr lang="en-US" sz="4065" b="false" i="false" u="none" strike="noStrike" spc="-12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65" b="false" i="false" u="none" strike="noStrike" spc="-122">
                <a:solidFill>
                  <a:srgbClr val="000000"/>
                </a:solidFill>
                <a:ea typeface="Gmarket Sans Medium"/>
              </a:rPr>
              <a:t>누락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46400" y="4114800"/>
            <a:ext cx="197485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46400" y="6997700"/>
            <a:ext cx="19748500" cy="215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46400" y="9880600"/>
            <a:ext cx="19748500" cy="2159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38200" y="7416800"/>
            <a:ext cx="22682200" cy="1739900"/>
          </a:xfrm>
          <a:prstGeom prst="rect">
            <a:avLst/>
          </a:prstGeom>
        </p:spPr>
        <p:txBody>
          <a:bodyPr anchor="ctr" rtlCol="false" lIns="0" tIns="66871" rIns="0" bIns="66871"/>
          <a:lstStyle/>
          <a:p>
            <a:pPr algn="ctr" lvl="0">
              <a:lnSpc>
                <a:spcPct val="99600"/>
              </a:lnSpc>
            </a:pP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객관적인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의사결정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선수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기용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트레이드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전력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등의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중요한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                         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의사결정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객관적인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증거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제시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5" b="false" i="false" u="none" strike="noStrike" spc="-158">
                <a:solidFill>
                  <a:srgbClr val="000000"/>
                </a:solidFill>
                <a:ea typeface="Gmarket Sans Medium"/>
              </a:rPr>
              <a:t>가능</a:t>
            </a:r>
            <a:r>
              <a:rPr lang="en-US" sz="5265" b="false" i="false" u="none" strike="noStrike" spc="-158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40700" y="1295400"/>
            <a:ext cx="8242300" cy="2082800"/>
          </a:xfrm>
          <a:prstGeom prst="rect">
            <a:avLst/>
          </a:prstGeom>
          <a:effectLst>
            <a:outerShdw dir="2700000" dist="160266" blurRad="41669">
              <a:srgbClr val="000000">
                <a:alpha val="3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8255000" y="1612900"/>
            <a:ext cx="8026400" cy="1460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9248" b="false" i="false" u="none" strike="noStrike">
                <a:solidFill>
                  <a:srgbClr val="595959"/>
                </a:solidFill>
                <a:ea typeface="Gmarket Sans Medium"/>
              </a:rPr>
              <a:t>시사점</a:t>
            </a:r>
            <a:r>
              <a:rPr lang="en-US" sz="9248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9248" b="false" i="false" u="none" strike="noStrike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9248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9248" b="false" i="false" u="none" strike="noStrike">
                <a:solidFill>
                  <a:srgbClr val="595959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76600" y="4724400"/>
            <a:ext cx="19100800" cy="939800"/>
          </a:xfrm>
          <a:prstGeom prst="rect">
            <a:avLst/>
          </a:prstGeom>
        </p:spPr>
        <p:txBody>
          <a:bodyPr anchor="ctr" rtlCol="false" lIns="0" tIns="53324" rIns="0" bIns="53324"/>
          <a:lstStyle/>
          <a:p>
            <a:pPr algn="ctr" lvl="0">
              <a:lnSpc>
                <a:spcPct val="99600"/>
              </a:lnSpc>
            </a:pP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야구의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시대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분석이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야구의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핵심적인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영역이</a:t>
            </a:r>
            <a:r>
              <a:rPr lang="en-US" sz="5261" b="false" i="false" u="none" strike="noStrike" spc="-158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5261" b="false" i="false" u="none" strike="noStrike" spc="-158">
                <a:solidFill>
                  <a:srgbClr val="000000"/>
                </a:solidFill>
                <a:ea typeface="Gmarket Sans Medium"/>
              </a:rPr>
              <a:t>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1300" y="10299700"/>
            <a:ext cx="22491700" cy="1562100"/>
          </a:xfrm>
          <a:prstGeom prst="rect">
            <a:avLst/>
          </a:prstGeom>
        </p:spPr>
        <p:txBody>
          <a:bodyPr anchor="ctr" rtlCol="false" lIns="0" tIns="60098" rIns="0" bIns="60098"/>
          <a:lstStyle/>
          <a:p>
            <a:pPr algn="ctr" lvl="0">
              <a:lnSpc>
                <a:spcPct val="99600"/>
              </a:lnSpc>
            </a:pP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리그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특성과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정량화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하기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어려운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변수까지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고려하여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분석을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한다면</a:t>
            </a:r>
          </a:p>
          <a:p>
            <a:pPr algn="ctr" lvl="0">
              <a:lnSpc>
                <a:spcPct val="99600"/>
              </a:lnSpc>
            </a:pP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더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정밀한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분석이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가능할</a:t>
            </a:r>
            <a:r>
              <a:rPr lang="en-US" sz="4732" b="false" i="false" u="none" strike="noStrike" spc="-142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32" b="false" i="false" u="none" strike="noStrike" spc="-142">
                <a:solidFill>
                  <a:srgbClr val="000000"/>
                </a:solidFill>
                <a:ea typeface="Gmarket Sans Medium"/>
              </a:rPr>
              <a:t>것임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643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133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51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24000" y="5029200"/>
            <a:ext cx="21386800" cy="1752600"/>
          </a:xfrm>
          <a:prstGeom prst="rect">
            <a:avLst/>
          </a:prstGeom>
        </p:spPr>
        <p:txBody>
          <a:bodyPr anchor="t" rtlCol="false" lIns="0" tIns="125307" rIns="0" bIns="0"/>
          <a:lstStyle/>
          <a:p>
            <a:pPr algn="ctr" lvl="0">
              <a:lnSpc>
                <a:spcPct val="99600"/>
              </a:lnSpc>
            </a:pPr>
            <a:r>
              <a:rPr lang="en" sz="9866" b="false" i="false" u="none" strike="noStrike" spc="-296">
                <a:solidFill>
                  <a:srgbClr val="FFFFFF"/>
                </a:solidFill>
                <a:latin typeface="Gmarket Sans Medium"/>
              </a:rPr>
              <a:t>THANK </a:t>
            </a:r>
            <a:r>
              <a:rPr lang="en" sz="9866" b="false" i="false" u="none" strike="noStrike" spc="-296">
                <a:solidFill>
                  <a:srgbClr val="FFFFFF"/>
                </a:solidFill>
                <a:latin typeface="Gmarket Sans Light"/>
              </a:rPr>
              <a:t>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300" y="6870700"/>
            <a:ext cx="21120100" cy="584200"/>
          </a:xfrm>
          <a:prstGeom prst="rect">
            <a:avLst/>
          </a:prstGeom>
        </p:spPr>
        <p:txBody>
          <a:bodyPr anchor="t" rtlCol="false" lIns="0" tIns="42333" rIns="0" bIns="0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-100">
                <a:solidFill>
                  <a:srgbClr val="FFFFFF"/>
                </a:solidFill>
                <a:ea typeface="Gmarket Sans Light"/>
              </a:rPr>
              <a:t>경청해주셔서</a:t>
            </a:r>
            <a:r>
              <a:rPr lang="en-US" sz="3333" b="false" i="false" u="none" strike="noStrike" spc="-1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3333" b="false" i="false" u="none" strike="noStrike" spc="-100">
                <a:solidFill>
                  <a:srgbClr val="FFFFFF"/>
                </a:solidFill>
                <a:ea typeface="Gmarket Sans Light"/>
              </a:rPr>
              <a:t>감사합니다</a:t>
            </a:r>
            <a:r>
              <a:rPr lang="en-US" sz="3333" b="false" i="false" u="none" strike="noStrike" spc="-100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54700" y="10160000"/>
            <a:ext cx="12674600" cy="3937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ctr" lvl="0">
              <a:lnSpc>
                <a:spcPct val="107899"/>
              </a:lnSpc>
            </a:pPr>
            <a:r>
              <a:rPr lang="ko-KR" sz="2266" b="false" i="false" u="none" strike="noStrike" spc="45">
                <a:solidFill>
                  <a:srgbClr val="CFCFCF"/>
                </a:solidFill>
                <a:ea typeface="Pretendard Regular"/>
              </a:rPr>
              <a:t>미리컴퍼니</a:t>
            </a:r>
            <a:r>
              <a:rPr lang="en-US" sz="2266" b="false" i="false" u="none" strike="noStrike" spc="45">
                <a:solidFill>
                  <a:srgbClr val="CFCFCF"/>
                </a:solidFill>
                <a:latin typeface="Pretendard Regular"/>
              </a:rPr>
              <a:t> </a:t>
            </a:r>
            <a:r>
              <a:rPr lang="ko-KR" sz="2266" b="false" i="false" u="none" strike="noStrike" spc="45">
                <a:solidFill>
                  <a:srgbClr val="CFCFCF"/>
                </a:solidFill>
                <a:ea typeface="Pretendard Regular"/>
              </a:rPr>
              <a:t>김미리</a:t>
            </a:r>
            <a:r>
              <a:rPr lang="en-US" sz="2266" b="false" i="false" u="none" strike="noStrike" spc="45">
                <a:solidFill>
                  <a:srgbClr val="CFCFCF"/>
                </a:solidFill>
                <a:latin typeface="Pretendard Regular"/>
              </a:rPr>
              <a:t> </a:t>
            </a:r>
            <a:r>
              <a:rPr lang="ko-KR" sz="2266" b="false" i="false" u="none" strike="noStrike" spc="45">
                <a:solidFill>
                  <a:srgbClr val="CFCFCF"/>
                </a:solidFill>
                <a:ea typeface="Pretendard Regular"/>
              </a:rPr>
              <a:t>대리</a:t>
            </a:r>
            <a:r>
              <a:rPr lang="en-US" sz="2266" b="false" i="false" u="none" strike="noStrike" spc="45">
                <a:solidFill>
                  <a:srgbClr val="CFCFCF"/>
                </a:solidFill>
                <a:latin typeface="Pretendard Regular"/>
              </a:rPr>
              <a:t>      </a:t>
            </a:r>
            <a:r>
              <a:rPr lang="ko-KR" sz="2266" b="false" i="false" u="none" strike="noStrike" spc="45">
                <a:solidFill>
                  <a:srgbClr val="CFCFCF"/>
                </a:solidFill>
                <a:ea typeface="Pretendard Regular"/>
              </a:rPr>
              <a:t>ㅣ</a:t>
            </a:r>
            <a:r>
              <a:rPr lang="en-US" sz="2266" b="false" i="false" u="none" strike="noStrike" spc="45">
                <a:solidFill>
                  <a:srgbClr val="CFCFCF"/>
                </a:solidFill>
                <a:latin typeface="Pretendard Regular"/>
              </a:rPr>
              <a:t>       000.1234.5678        </a:t>
            </a:r>
            <a:r>
              <a:rPr lang="ko-KR" sz="2266" b="false" i="false" u="none" strike="noStrike" spc="45">
                <a:solidFill>
                  <a:srgbClr val="CFCFCF"/>
                </a:solidFill>
                <a:ea typeface="Pretendard Regular"/>
              </a:rPr>
              <a:t>ㅣ</a:t>
            </a:r>
            <a:r>
              <a:rPr lang="en-US" sz="2266" b="false" i="false" u="none" strike="noStrike" spc="45">
                <a:solidFill>
                  <a:srgbClr val="CFCFCF"/>
                </a:solidFill>
                <a:latin typeface="Pretendard Regular"/>
              </a:rPr>
              <a:t>      miri@company.com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82700" y="1092200"/>
            <a:ext cx="21132800" cy="1689100"/>
          </a:xfrm>
          <a:prstGeom prst="rect">
            <a:avLst/>
          </a:prstGeom>
        </p:spPr>
        <p:txBody>
          <a:bodyPr anchor="t" rtlCol="false" lIns="0" tIns="98213" rIns="0" bIns="0"/>
          <a:lstStyle/>
          <a:p>
            <a:pPr algn="ctr" lvl="0">
              <a:lnSpc>
                <a:spcPct val="99600"/>
              </a:lnSpc>
            </a:pP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캐글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MLB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데이터셋</a:t>
            </a:r>
            <a:r>
              <a:rPr lang="en-US" sz="7733" b="true" i="false" u="none" strike="noStrike" spc="-231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7733" b="true" i="false" u="none" strike="noStrike" spc="-231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1300" y="2616200"/>
            <a:ext cx="20154900" cy="1041400"/>
          </a:xfrm>
          <a:prstGeom prst="rect">
            <a:avLst/>
          </a:prstGeom>
        </p:spPr>
        <p:txBody>
          <a:bodyPr anchor="t" rtlCol="false" lIns="0" tIns="60960" rIns="0" bIns="0"/>
          <a:lstStyle/>
          <a:p>
            <a:pPr algn="ctr" lvl="0">
              <a:lnSpc>
                <a:spcPct val="99600"/>
              </a:lnSpc>
            </a:pP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1871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년부터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2015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년까지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MLB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리그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데이터를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모아놓은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데이터셋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4300" y="3632200"/>
            <a:ext cx="21615400" cy="1016000"/>
          </a:xfrm>
          <a:prstGeom prst="rect">
            <a:avLst/>
          </a:prstGeom>
        </p:spPr>
        <p:txBody>
          <a:bodyPr anchor="t" rtlCol="false" lIns="0" tIns="60960" rIns="0" bIns="0"/>
          <a:lstStyle/>
          <a:p>
            <a:pPr algn="ctr" lvl="0">
              <a:lnSpc>
                <a:spcPct val="99600"/>
              </a:lnSpc>
            </a:pP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본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프로젝트에서는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2000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~2015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년까지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투수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타자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합쳐서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사용함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" y="5422900"/>
            <a:ext cx="7772400" cy="402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24000" y="10185400"/>
            <a:ext cx="5969000" cy="850900"/>
          </a:xfrm>
          <a:prstGeom prst="rect">
            <a:avLst/>
          </a:prstGeom>
        </p:spPr>
        <p:txBody>
          <a:bodyPr anchor="ctr" rtlCol="false" lIns="0" tIns="60960" rIns="0" bIns="60960"/>
          <a:lstStyle/>
          <a:p>
            <a:pPr algn="ctr" lvl="0">
              <a:lnSpc>
                <a:spcPct val="99600"/>
              </a:lnSpc>
            </a:pP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타자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데이터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96300" y="5422900"/>
            <a:ext cx="7607300" cy="408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92500" y="5562600"/>
            <a:ext cx="7594600" cy="3759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543800" y="10185400"/>
            <a:ext cx="8623300" cy="939800"/>
          </a:xfrm>
          <a:prstGeom prst="rect">
            <a:avLst/>
          </a:prstGeom>
        </p:spPr>
        <p:txBody>
          <a:bodyPr anchor="ctr" rtlCol="false" lIns="0" tIns="60960" rIns="0" bIns="60960"/>
          <a:lstStyle/>
          <a:p>
            <a:pPr algn="ctr" lvl="0">
              <a:lnSpc>
                <a:spcPct val="99600"/>
              </a:lnSpc>
            </a:pP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투수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데이터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84500" y="10147300"/>
            <a:ext cx="8623300" cy="939800"/>
          </a:xfrm>
          <a:prstGeom prst="rect">
            <a:avLst/>
          </a:prstGeom>
        </p:spPr>
        <p:txBody>
          <a:bodyPr anchor="ctr" rtlCol="false" lIns="0" tIns="60960" rIns="0" bIns="60960"/>
          <a:lstStyle/>
          <a:p>
            <a:pPr algn="ctr" lvl="0">
              <a:lnSpc>
                <a:spcPct val="99600"/>
              </a:lnSpc>
            </a:pP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데이터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7900" y="2247900"/>
            <a:ext cx="22440900" cy="11430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STEP1)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선수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개개인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투수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타자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기록을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팀별로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집계해줌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0200" y="3200400"/>
            <a:ext cx="11010900" cy="1041400"/>
          </a:xfrm>
          <a:prstGeom prst="rect">
            <a:avLst/>
          </a:prstGeom>
        </p:spPr>
        <p:txBody>
          <a:bodyPr anchor="t" rtlCol="false" lIns="0" tIns="60960" rIns="0" bIns="0"/>
          <a:lstStyle/>
          <a:p>
            <a:pPr algn="ctr" lvl="0">
              <a:lnSpc>
                <a:spcPct val="99600"/>
              </a:lnSpc>
            </a:pP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(Groupby,Summarise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함수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" y="4381500"/>
            <a:ext cx="10795000" cy="7137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12600" y="4381500"/>
            <a:ext cx="11506200" cy="713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61500" y="838200"/>
            <a:ext cx="5486400" cy="1409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63700" y="1028700"/>
            <a:ext cx="21069300" cy="1041400"/>
          </a:xfrm>
          <a:prstGeom prst="rect">
            <a:avLst/>
          </a:prstGeom>
        </p:spPr>
        <p:txBody>
          <a:bodyPr anchor="t" rtlCol="false" lIns="0" tIns="74507" rIns="0" bIns="0"/>
          <a:lstStyle/>
          <a:p>
            <a:pPr algn="ctr" lvl="0">
              <a:lnSpc>
                <a:spcPct val="99600"/>
              </a:lnSpc>
            </a:pP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전처리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7900" y="2070100"/>
            <a:ext cx="22428200" cy="927100"/>
          </a:xfrm>
          <a:prstGeom prst="rect">
            <a:avLst/>
          </a:prstGeom>
        </p:spPr>
        <p:txBody>
          <a:bodyPr anchor="t" rtlCol="false" lIns="0" tIns="66040" rIns="0" bIns="0"/>
          <a:lstStyle/>
          <a:p>
            <a:pPr algn="ctr" lvl="0">
              <a:lnSpc>
                <a:spcPct val="99600"/>
              </a:lnSpc>
            </a:pP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STEP2)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특정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팀의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특정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연도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시즌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전체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기록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테이블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생성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(Left join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함수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199" b="true" i="false" u="none" strike="noStrike" spc="-156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5199" b="true" i="false" u="none" strike="noStrike" spc="-156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3111500"/>
            <a:ext cx="21640800" cy="438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0400" y="7747000"/>
            <a:ext cx="23037800" cy="382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48800" y="838200"/>
            <a:ext cx="5486400" cy="1409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51000" y="1028700"/>
            <a:ext cx="21069300" cy="1041400"/>
          </a:xfrm>
          <a:prstGeom prst="rect">
            <a:avLst/>
          </a:prstGeom>
        </p:spPr>
        <p:txBody>
          <a:bodyPr anchor="t" rtlCol="false" lIns="0" tIns="74507" rIns="0" bIns="0"/>
          <a:lstStyle/>
          <a:p>
            <a:pPr algn="ctr" lvl="0">
              <a:lnSpc>
                <a:spcPct val="99600"/>
              </a:lnSpc>
            </a:pP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전처리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7900" y="1905000"/>
            <a:ext cx="22440900" cy="16510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STEP3)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결측치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야구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통계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분석에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유용한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변수</a:t>
            </a:r>
          </a:p>
          <a:p>
            <a:pPr algn="ctr" lvl="0">
              <a:lnSpc>
                <a:spcPct val="99600"/>
              </a:lnSpc>
            </a:pP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(RD,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타율</a:t>
            </a: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출루율</a:t>
            </a: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,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장타율</a:t>
            </a: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,OPS,SB) 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직접</a:t>
            </a: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계산해서</a:t>
            </a:r>
            <a:r>
              <a:rPr lang="en-US" sz="4533" b="true" i="false" u="none" strike="noStrike" spc="-13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533" b="true" i="false" u="none" strike="noStrike" spc="-136">
                <a:solidFill>
                  <a:srgbClr val="000000"/>
                </a:solidFill>
                <a:ea typeface="Gmarket Sans Medium"/>
              </a:rPr>
              <a:t>추가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78100" y="3771900"/>
            <a:ext cx="19215100" cy="911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838200"/>
            <a:ext cx="5486400" cy="1409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51000" y="1028700"/>
            <a:ext cx="21069300" cy="1041400"/>
          </a:xfrm>
          <a:prstGeom prst="rect">
            <a:avLst/>
          </a:prstGeom>
        </p:spPr>
        <p:txBody>
          <a:bodyPr anchor="t" rtlCol="false" lIns="0" tIns="74507" rIns="0" bIns="0"/>
          <a:lstStyle/>
          <a:p>
            <a:pPr algn="ctr" lvl="0">
              <a:lnSpc>
                <a:spcPct val="99600"/>
              </a:lnSpc>
            </a:pP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전처리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55700" y="2247900"/>
            <a:ext cx="22440900" cy="11557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STEP4) 2000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이후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데이터만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42000" y="3657600"/>
            <a:ext cx="12674600" cy="270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550400" y="6718300"/>
            <a:ext cx="5283200" cy="1041400"/>
          </a:xfrm>
          <a:prstGeom prst="rect">
            <a:avLst/>
          </a:prstGeom>
        </p:spPr>
        <p:txBody>
          <a:bodyPr anchor="t" rtlCol="false" lIns="0" tIns="60960" rIns="0" bIns="0"/>
          <a:lstStyle/>
          <a:p>
            <a:pPr algn="ctr" lvl="0">
              <a:lnSpc>
                <a:spcPct val="99600"/>
              </a:lnSpc>
            </a:pPr>
            <a:r>
              <a:rPr lang="ko-KR" sz="4799" b="true" i="false" u="none" strike="noStrike" spc="-144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4799" b="true" i="false" u="none" strike="noStrike" spc="-144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0" y="8128000"/>
            <a:ext cx="22440900" cy="38608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시대별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룰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환경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변화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반영</a:t>
            </a:r>
          </a:p>
          <a:p>
            <a:pPr algn="ctr" lvl="0">
              <a:lnSpc>
                <a:spcPct val="99600"/>
              </a:lnSpc>
            </a:pPr>
            <a:r>
              <a:rPr lang="en" sz="3999" b="true" i="false" u="none" strike="noStrike" spc="-120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스테로이드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시대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제거</a:t>
            </a:r>
          </a:p>
          <a:p>
            <a:pPr algn="ctr" lvl="0">
              <a:lnSpc>
                <a:spcPct val="99600"/>
              </a:lnSpc>
            </a:pPr>
            <a:r>
              <a:rPr lang="en" sz="3999" b="true" i="false" u="none" strike="noStrike" spc="-120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현대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야구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분석의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표준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-&gt; 2000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이후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838200"/>
            <a:ext cx="5486400" cy="1409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51000" y="1028700"/>
            <a:ext cx="21069300" cy="1041400"/>
          </a:xfrm>
          <a:prstGeom prst="rect">
            <a:avLst/>
          </a:prstGeom>
        </p:spPr>
        <p:txBody>
          <a:bodyPr anchor="t" rtlCol="false" lIns="0" tIns="74507" rIns="0" bIns="0"/>
          <a:lstStyle/>
          <a:p>
            <a:pPr algn="ctr" lvl="0">
              <a:lnSpc>
                <a:spcPct val="99600"/>
              </a:lnSpc>
            </a:pP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866" b="true" i="false" u="none" strike="noStrike" spc="-176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66" b="true" i="false" u="none" strike="noStrike" spc="-176">
                <a:solidFill>
                  <a:srgbClr val="000000"/>
                </a:solidFill>
                <a:ea typeface="Gmarket Sans Medium"/>
              </a:rPr>
              <a:t>전처리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E9E9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444500"/>
            <a:ext cx="24790400" cy="127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59500" y="-12700"/>
            <a:ext cx="60579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2687300"/>
            <a:ext cx="60706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0" y="457200"/>
            <a:ext cx="4737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3208000"/>
            <a:ext cx="482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905500" y="6819900"/>
            <a:ext cx="12776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526000" y="6832600"/>
            <a:ext cx="12763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800" y="114300"/>
            <a:ext cx="635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583900" y="13512800"/>
            <a:ext cx="635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35000" y="2247900"/>
            <a:ext cx="22440900" cy="11557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STEP5)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완성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3632200"/>
            <a:ext cx="22428200" cy="637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69900" y="11150600"/>
            <a:ext cx="22440900" cy="1155700"/>
          </a:xfrm>
          <a:prstGeom prst="rect">
            <a:avLst/>
          </a:prstGeom>
        </p:spPr>
        <p:txBody>
          <a:bodyPr anchor="t" rtlCol="false" lIns="0" tIns="69426" rIns="0" bIns="0"/>
          <a:lstStyle/>
          <a:p>
            <a:pPr algn="ctr" lvl="0">
              <a:lnSpc>
                <a:spcPct val="99600"/>
              </a:lnSpc>
            </a:pP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2000~2015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팀별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공격력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수비력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466" b="true" i="false" u="none" strike="noStrike" spc="-164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466" b="true" i="false" u="none" strike="noStrike" spc="-164">
                <a:solidFill>
                  <a:srgbClr val="000000"/>
                </a:solidFill>
                <a:ea typeface="Gmarket Sans Medium"/>
              </a:rPr>
              <a:t>완성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838200"/>
            <a:ext cx="5486400" cy="140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9900" y="1003300"/>
            <a:ext cx="20878800" cy="107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